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9377600" cy="438912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13" d="100"/>
          <a:sy n="13" d="100"/>
        </p:scale>
        <p:origin x="-1349" y="-38"/>
      </p:cViewPr>
      <p:guideLst>
        <p:guide orient="horz" pos="6448"/>
        <p:guide orient="horz" pos="13788"/>
        <p:guide pos="10368"/>
        <p:guide pos="207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409700" y="692150"/>
            <a:ext cx="38973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88B95DF-393B-40A1-89EC-24BEBB0E13B8}" type="slidenum">
              <a:rPr lang="en-US"/>
              <a:pPr/>
              <a:t>‹#›</a:t>
            </a:fld>
            <a:endParaRPr lang="en-US"/>
          </a:p>
        </p:txBody>
      </p:sp>
    </p:spTree>
    <p:extLst>
      <p:ext uri="{BB962C8B-B14F-4D97-AF65-F5344CB8AC3E}">
        <p14:creationId xmlns:p14="http://schemas.microsoft.com/office/powerpoint/2010/main" val="35994602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26F13-3AD3-4891-80DD-00AB317A720D}" type="slidenum">
              <a:rPr lang="en-US"/>
              <a:pPr/>
              <a:t>1</a:t>
            </a:fld>
            <a:endParaRPr lang="en-US"/>
          </a:p>
        </p:txBody>
      </p:sp>
      <p:sp>
        <p:nvSpPr>
          <p:cNvPr id="4098" name="Rectangle 2"/>
          <p:cNvSpPr>
            <a:spLocks noGrp="1" noRot="1" noChangeAspect="1" noChangeArrowheads="1" noTextEdit="1"/>
          </p:cNvSpPr>
          <p:nvPr>
            <p:ph type="sldImg"/>
          </p:nvPr>
        </p:nvSpPr>
        <p:spPr>
          <a:xfrm>
            <a:off x="1409700" y="692150"/>
            <a:ext cx="3897313"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40187880" y="43182541"/>
            <a:ext cx="4753248" cy="2778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44966846" y="43102209"/>
            <a:ext cx="2935675" cy="400110"/>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0" dirty="0" smtClean="0">
                <a:solidFill>
                  <a:schemeClr val="bg1"/>
                </a:solidFill>
              </a:rPr>
              <a:t>www.postersession.com</a:t>
            </a:r>
            <a:endParaRPr lang="en-US" sz="2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3" name="AutoShape 30"/>
          <p:cNvSpPr>
            <a:spLocks noChangeArrowheads="1"/>
          </p:cNvSpPr>
          <p:nvPr/>
        </p:nvSpPr>
        <p:spPr bwMode="auto">
          <a:xfrm>
            <a:off x="33604200" y="8128000"/>
            <a:ext cx="15030450"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4" name="AutoShape 29"/>
          <p:cNvSpPr>
            <a:spLocks noChangeArrowheads="1"/>
          </p:cNvSpPr>
          <p:nvPr/>
        </p:nvSpPr>
        <p:spPr bwMode="auto">
          <a:xfrm>
            <a:off x="17118248" y="8128000"/>
            <a:ext cx="15743001"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5" name="AutoShape 4"/>
          <p:cNvSpPr>
            <a:spLocks noChangeArrowheads="1"/>
          </p:cNvSpPr>
          <p:nvPr/>
        </p:nvSpPr>
        <p:spPr bwMode="auto">
          <a:xfrm>
            <a:off x="738342" y="8128000"/>
            <a:ext cx="15663708"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6" name="Text Box 9"/>
          <p:cNvSpPr txBox="1">
            <a:spLocks noChangeArrowheads="1"/>
          </p:cNvSpPr>
          <p:nvPr/>
        </p:nvSpPr>
        <p:spPr bwMode="auto">
          <a:xfrm>
            <a:off x="1701800" y="11091863"/>
            <a:ext cx="13785850" cy="25354633"/>
          </a:xfrm>
          <a:prstGeom prst="rect">
            <a:avLst/>
          </a:prstGeom>
          <a:noFill/>
          <a:ln w="9525">
            <a:noFill/>
            <a:miter lim="800000"/>
            <a:headEnd/>
            <a:tailEnd/>
          </a:ln>
          <a:effectLst/>
        </p:spPr>
        <p:txBody>
          <a:bodyPr wrap="square">
            <a:spAutoFit/>
          </a:bodyPr>
          <a:lstStyle/>
          <a:p>
            <a:pPr algn="l" defTabSz="4389438" eaLnBrk="0" hangingPunct="0">
              <a:lnSpc>
                <a:spcPct val="95000"/>
              </a:lnSpc>
            </a:pPr>
            <a:r>
              <a:rPr lang="en-US" sz="3200" dirty="0">
                <a:latin typeface="Times New Roman" pitchFamily="18" charset="0"/>
              </a:rPr>
              <a:t>We hope you find this template useful! This one is set up to yield a </a:t>
            </a:r>
            <a:r>
              <a:rPr lang="en-US" sz="3200" dirty="0" smtClean="0">
                <a:latin typeface="Times New Roman" pitchFamily="18" charset="0"/>
              </a:rPr>
              <a:t>48x54” poster</a:t>
            </a:r>
            <a:r>
              <a:rPr lang="en-US" sz="3200" dirty="0" smtClean="0">
                <a:latin typeface="Times New Roman" pitchFamily="18" charset="0"/>
              </a:rPr>
              <a:t>. </a:t>
            </a:r>
            <a:endParaRPr lang="en-US" sz="3200" dirty="0">
              <a:latin typeface="Times New Roman" pitchFamily="18" charset="0"/>
            </a:endParaRPr>
          </a:p>
          <a:p>
            <a:pPr algn="l" defTabSz="2508250"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a:t>
            </a:r>
            <a:r>
              <a:rPr lang="en-US" sz="3200" dirty="0" smtClean="0">
                <a:latin typeface="Times New Roman" pitchFamily="18" charset="0"/>
              </a:rPr>
              <a:t>24 point. </a:t>
            </a:r>
            <a:endParaRPr lang="en-US" sz="3200" dirty="0">
              <a:latin typeface="Times New Roman" pitchFamily="18" charset="0"/>
            </a:endParaRP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How to bring things in from Excel® and Word®</a:t>
            </a:r>
            <a:endParaRPr lang="en-US" sz="3200" dirty="0">
              <a:latin typeface="Times New Roman" pitchFamily="18" charset="0"/>
            </a:endParaRP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Excel</a:t>
            </a:r>
            <a:r>
              <a:rPr lang="en-US" sz="3200" dirty="0">
                <a:latin typeface="Times New Roman" pitchFamily="18" charset="0"/>
              </a:rPr>
              <a:t>- select the chart, then copy (</a:t>
            </a:r>
            <a:r>
              <a:rPr lang="en-US" sz="3200" dirty="0" err="1">
                <a:latin typeface="Times New Roman" pitchFamily="18" charset="0"/>
              </a:rPr>
              <a:t>ctl+C</a:t>
            </a:r>
            <a:r>
              <a:rPr lang="en-US" sz="3200" dirty="0">
                <a:latin typeface="Times New Roman" pitchFamily="18" charset="0"/>
              </a:rPr>
              <a:t>), and paste (</a:t>
            </a:r>
            <a:r>
              <a:rPr lang="en-US" sz="3200" dirty="0" err="1">
                <a:latin typeface="Times New Roman" pitchFamily="18" charset="0"/>
              </a:rPr>
              <a:t>ctl+V</a:t>
            </a:r>
            <a:r>
              <a:rPr lang="en-US" sz="3200" dirty="0">
                <a:latin typeface="Times New Roman" pitchFamily="18" charset="0"/>
              </a:rPr>
              <a:t>) into PowerPoint®. The chart can then be stretched to fit or edited as required. </a:t>
            </a:r>
            <a:r>
              <a:rPr lang="en-US" sz="3200" b="1" i="1" u="sng" dirty="0">
                <a:latin typeface="Times New Roman" pitchFamily="18" charset="0"/>
              </a:rPr>
              <a:t>Watch out</a:t>
            </a:r>
            <a:r>
              <a:rPr lang="en-US" sz="32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Word</a:t>
            </a:r>
            <a:r>
              <a:rPr lang="en-US" sz="32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Tables</a:t>
            </a:r>
            <a:r>
              <a:rPr lang="en-US" sz="3200" dirty="0">
                <a:latin typeface="Times New Roman" pitchFamily="18" charset="0"/>
              </a:rPr>
              <a:t> that come in funny can often be fixed by doing paste &gt;special &gt;enhanced metafile.</a:t>
            </a:r>
          </a:p>
          <a:p>
            <a:pPr algn="l" defTabSz="4389438" eaLnBrk="0" hangingPunct="0">
              <a:lnSpc>
                <a:spcPct val="95000"/>
              </a:lnSpc>
            </a:pPr>
            <a:endParaRPr lang="en-US" sz="3200" b="1" dirty="0">
              <a:latin typeface="Times New Roman" pitchFamily="18" charset="0"/>
            </a:endParaRPr>
          </a:p>
          <a:p>
            <a:pPr algn="l" defTabSz="4389438" eaLnBrk="0" hangingPunct="0">
              <a:lnSpc>
                <a:spcPct val="95000"/>
              </a:lnSpc>
            </a:pPr>
            <a:r>
              <a:rPr lang="en-US" sz="3200" b="1" dirty="0">
                <a:latin typeface="Times New Roman" pitchFamily="18" charset="0"/>
              </a:rPr>
              <a:t>Photos</a:t>
            </a:r>
            <a:endParaRPr lang="en-US" sz="3200" dirty="0">
              <a:latin typeface="Times New Roman" pitchFamily="18" charset="0"/>
            </a:endParaRP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We need images to be 72 to 100 dpi in their </a:t>
            </a:r>
            <a:r>
              <a:rPr lang="en-US" sz="3200" u="sng" dirty="0">
                <a:latin typeface="Times New Roman" pitchFamily="18" charset="0"/>
              </a:rPr>
              <a:t>final size</a:t>
            </a:r>
            <a:r>
              <a:rPr lang="en-US" sz="32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3200" b="1" dirty="0">
              <a:latin typeface="Times New Roman" pitchFamily="18" charset="0"/>
            </a:endParaRPr>
          </a:p>
          <a:p>
            <a:pPr algn="l" defTabSz="4389438" eaLnBrk="0" hangingPunct="0">
              <a:lnSpc>
                <a:spcPct val="95000"/>
              </a:lnSpc>
            </a:pPr>
            <a:r>
              <a:rPr lang="en-US" sz="3200" b="1" dirty="0">
                <a:latin typeface="Times New Roman" pitchFamily="18" charset="0"/>
              </a:rPr>
              <a:t>Preview: </a:t>
            </a:r>
            <a:r>
              <a:rPr lang="en-US" sz="3200" dirty="0">
                <a:latin typeface="Times New Roman" pitchFamily="18" charset="0"/>
              </a:rPr>
              <a:t>To see your in poster in actual size, go to </a:t>
            </a:r>
            <a:r>
              <a:rPr lang="en-US" sz="3200" dirty="0" smtClean="0">
                <a:latin typeface="Times New Roman" pitchFamily="18" charset="0"/>
              </a:rPr>
              <a:t>view-zoom-100</a:t>
            </a:r>
            <a:r>
              <a:rPr lang="en-US" sz="3200" dirty="0">
                <a:latin typeface="Times New Roman" pitchFamily="18" charset="0"/>
              </a:rPr>
              <a:t>%. It’s important to walk through your poster viewing it at full size to be sure it’s going to look OK.</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Feedback:</a:t>
            </a:r>
            <a:r>
              <a:rPr lang="en-US" sz="3200" dirty="0">
                <a:latin typeface="Times New Roman" pitchFamily="18" charset="0"/>
              </a:rPr>
              <a:t> If you have comments about how this template worked for you, email to sales@megaprint.com. We listen! Call us at 800-590-7850 if we can help in any way.</a:t>
            </a:r>
            <a:endParaRPr lang="en-US" sz="3200" b="1" dirty="0">
              <a:latin typeface="Times New Roman" pitchFamily="18" charset="0"/>
            </a:endParaRPr>
          </a:p>
        </p:txBody>
      </p:sp>
      <p:sp>
        <p:nvSpPr>
          <p:cNvPr id="27" name="Text Box 10"/>
          <p:cNvSpPr txBox="1">
            <a:spLocks noChangeArrowheads="1"/>
          </p:cNvSpPr>
          <p:nvPr/>
        </p:nvSpPr>
        <p:spPr bwMode="auto">
          <a:xfrm>
            <a:off x="18649950" y="8737600"/>
            <a:ext cx="12573000" cy="1569660"/>
          </a:xfrm>
          <a:prstGeom prst="rect">
            <a:avLst/>
          </a:prstGeom>
          <a:noFill/>
          <a:ln w="9525">
            <a:noFill/>
            <a:miter lim="800000"/>
            <a:headEnd/>
            <a:tailEnd/>
          </a:ln>
          <a:effectLst/>
        </p:spPr>
        <p:txBody>
          <a:bodyPr>
            <a:spAutoFit/>
          </a:bodyPr>
          <a:lstStyle/>
          <a:p>
            <a:pPr defTabSz="4389438">
              <a:spcBef>
                <a:spcPct val="50000"/>
              </a:spcBef>
            </a:pPr>
            <a:r>
              <a:rPr lang="en-US" sz="9600" b="1" dirty="0"/>
              <a:t>Methods</a:t>
            </a:r>
          </a:p>
        </p:txBody>
      </p:sp>
      <p:sp>
        <p:nvSpPr>
          <p:cNvPr id="28" name="Text Box 11"/>
          <p:cNvSpPr txBox="1">
            <a:spLocks noChangeArrowheads="1"/>
          </p:cNvSpPr>
          <p:nvPr/>
        </p:nvSpPr>
        <p:spPr bwMode="auto">
          <a:xfrm>
            <a:off x="35053588" y="8745538"/>
            <a:ext cx="12360275" cy="1569660"/>
          </a:xfrm>
          <a:prstGeom prst="rect">
            <a:avLst/>
          </a:prstGeom>
          <a:noFill/>
          <a:ln w="9525">
            <a:noFill/>
            <a:miter lim="800000"/>
            <a:headEnd/>
            <a:tailEnd/>
          </a:ln>
          <a:effectLst/>
        </p:spPr>
        <p:txBody>
          <a:bodyPr>
            <a:spAutoFit/>
          </a:bodyPr>
          <a:lstStyle/>
          <a:p>
            <a:pPr defTabSz="4389438">
              <a:spcBef>
                <a:spcPct val="50000"/>
              </a:spcBef>
            </a:pPr>
            <a:r>
              <a:rPr lang="en-US" sz="9600" b="1" dirty="0"/>
              <a:t>Conclusions</a:t>
            </a:r>
          </a:p>
        </p:txBody>
      </p:sp>
      <p:sp>
        <p:nvSpPr>
          <p:cNvPr id="29" name="AutoShape 13"/>
          <p:cNvSpPr>
            <a:spLocks noChangeArrowheads="1"/>
          </p:cNvSpPr>
          <p:nvPr/>
        </p:nvSpPr>
        <p:spPr bwMode="auto">
          <a:xfrm>
            <a:off x="685800" y="508000"/>
            <a:ext cx="4794885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30" name="Text Box 14"/>
          <p:cNvSpPr txBox="1">
            <a:spLocks noChangeArrowheads="1"/>
          </p:cNvSpPr>
          <p:nvPr/>
        </p:nvSpPr>
        <p:spPr bwMode="auto">
          <a:xfrm>
            <a:off x="4191000" y="1320800"/>
            <a:ext cx="40919400" cy="4906963"/>
          </a:xfrm>
          <a:prstGeom prst="rect">
            <a:avLst/>
          </a:prstGeom>
          <a:noFill/>
          <a:ln w="9525">
            <a:noFill/>
            <a:miter lim="800000"/>
            <a:headEnd/>
            <a:tailEnd/>
          </a:ln>
          <a:effectLst/>
        </p:spPr>
        <p:txBody>
          <a:bodyPr>
            <a:spAutoFit/>
          </a:bodyPr>
          <a:lstStyle/>
          <a:p>
            <a:pPr defTabSz="4389438">
              <a:spcBef>
                <a:spcPct val="50000"/>
              </a:spcBef>
            </a:pPr>
            <a:r>
              <a:rPr lang="en-US" sz="15200" b="1" dirty="0"/>
              <a:t>Title of the Research Study</a:t>
            </a:r>
          </a:p>
          <a:p>
            <a:pPr defTabSz="4389438"/>
            <a:r>
              <a:rPr lang="en-US" sz="10400" b="1" dirty="0"/>
              <a:t>PEOPLE WHO DID THE STUDY</a:t>
            </a:r>
          </a:p>
          <a:p>
            <a:pPr defTabSz="4389438"/>
            <a:r>
              <a:rPr lang="en-US" sz="6000" b="1" i="1" dirty="0"/>
              <a:t>UNIVERSITIES AND/OR  HOSPITALS THEY ARE AFFILIATED WITH</a:t>
            </a:r>
            <a:endParaRPr lang="en-US" sz="10400" dirty="0"/>
          </a:p>
        </p:txBody>
      </p:sp>
      <p:sp>
        <p:nvSpPr>
          <p:cNvPr id="31" name="Text Box 16"/>
          <p:cNvSpPr txBox="1">
            <a:spLocks noChangeArrowheads="1"/>
          </p:cNvSpPr>
          <p:nvPr/>
        </p:nvSpPr>
        <p:spPr bwMode="auto">
          <a:xfrm>
            <a:off x="685800" y="2946400"/>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32" name="Text Box 19"/>
          <p:cNvSpPr txBox="1">
            <a:spLocks noChangeArrowheads="1"/>
          </p:cNvSpPr>
          <p:nvPr/>
        </p:nvSpPr>
        <p:spPr bwMode="auto">
          <a:xfrm>
            <a:off x="19554825" y="25042813"/>
            <a:ext cx="10623550" cy="1082675"/>
          </a:xfrm>
          <a:prstGeom prst="rect">
            <a:avLst/>
          </a:prstGeom>
          <a:noFill/>
          <a:ln w="9525">
            <a:noFill/>
            <a:miter lim="800000"/>
            <a:headEnd/>
            <a:tailEnd/>
          </a:ln>
          <a:effectLst/>
        </p:spPr>
        <p:txBody>
          <a:bodyPr>
            <a:spAutoFit/>
          </a:bodyPr>
          <a:lstStyle/>
          <a:p>
            <a:pPr defTabSz="4389438">
              <a:spcBef>
                <a:spcPct val="50000"/>
              </a:spcBef>
            </a:pPr>
            <a:r>
              <a:rPr lang="en-US" sz="6500" b="1" i="1"/>
              <a:t>Figure #1</a:t>
            </a:r>
          </a:p>
        </p:txBody>
      </p:sp>
      <p:sp>
        <p:nvSpPr>
          <p:cNvPr id="33" name="Text Box 25"/>
          <p:cNvSpPr txBox="1">
            <a:spLocks noChangeArrowheads="1"/>
          </p:cNvSpPr>
          <p:nvPr/>
        </p:nvSpPr>
        <p:spPr bwMode="auto">
          <a:xfrm>
            <a:off x="36369625" y="21329650"/>
            <a:ext cx="10442575" cy="1082675"/>
          </a:xfrm>
          <a:prstGeom prst="rect">
            <a:avLst/>
          </a:prstGeom>
          <a:noFill/>
          <a:ln w="9525">
            <a:noFill/>
            <a:miter lim="800000"/>
            <a:headEnd/>
            <a:tailEnd/>
          </a:ln>
          <a:effectLst/>
        </p:spPr>
        <p:txBody>
          <a:bodyPr>
            <a:spAutoFit/>
          </a:bodyPr>
          <a:lstStyle/>
          <a:p>
            <a:pPr defTabSz="4389438">
              <a:spcBef>
                <a:spcPct val="50000"/>
              </a:spcBef>
            </a:pPr>
            <a:r>
              <a:rPr lang="en-US" sz="6500" b="1" i="1"/>
              <a:t>Figure #2</a:t>
            </a:r>
          </a:p>
        </p:txBody>
      </p:sp>
      <p:sp>
        <p:nvSpPr>
          <p:cNvPr id="34" name="AutoShape 26"/>
          <p:cNvSpPr>
            <a:spLocks noChangeArrowheads="1"/>
          </p:cNvSpPr>
          <p:nvPr/>
        </p:nvSpPr>
        <p:spPr bwMode="auto">
          <a:xfrm>
            <a:off x="37014150" y="23628350"/>
            <a:ext cx="9015413" cy="837565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35" name="Text Box 27"/>
          <p:cNvSpPr txBox="1">
            <a:spLocks noChangeArrowheads="1"/>
          </p:cNvSpPr>
          <p:nvPr/>
        </p:nvSpPr>
        <p:spPr bwMode="auto">
          <a:xfrm>
            <a:off x="36163250" y="33528000"/>
            <a:ext cx="10442575" cy="1189038"/>
          </a:xfrm>
          <a:prstGeom prst="rect">
            <a:avLst/>
          </a:prstGeom>
          <a:noFill/>
          <a:ln w="9525">
            <a:noFill/>
            <a:miter lim="800000"/>
            <a:headEnd/>
            <a:tailEnd/>
          </a:ln>
          <a:effectLst/>
        </p:spPr>
        <p:txBody>
          <a:bodyPr>
            <a:spAutoFit/>
          </a:bodyPr>
          <a:lstStyle/>
          <a:p>
            <a:pPr defTabSz="4389438">
              <a:spcBef>
                <a:spcPct val="50000"/>
              </a:spcBef>
            </a:pPr>
            <a:r>
              <a:rPr lang="en-US" sz="7200"/>
              <a:t>Bibliography</a:t>
            </a:r>
          </a:p>
        </p:txBody>
      </p:sp>
      <p:sp>
        <p:nvSpPr>
          <p:cNvPr id="36" name="Rectangle 35"/>
          <p:cNvSpPr>
            <a:spLocks noChangeArrowheads="1"/>
          </p:cNvSpPr>
          <p:nvPr/>
        </p:nvSpPr>
        <p:spPr bwMode="auto">
          <a:xfrm>
            <a:off x="19070638" y="26828750"/>
            <a:ext cx="11691937" cy="8470900"/>
          </a:xfrm>
          <a:prstGeom prst="rect">
            <a:avLst/>
          </a:prstGeom>
          <a:solidFill>
            <a:schemeClr val="bg1"/>
          </a:solidFill>
          <a:ln w="9525">
            <a:solidFill>
              <a:schemeClr val="tx1"/>
            </a:solidFill>
            <a:miter lim="800000"/>
            <a:headEnd/>
            <a:tailEnd/>
          </a:ln>
          <a:effectLst/>
        </p:spPr>
        <p:txBody>
          <a:bodyPr wrap="none" anchor="ctr"/>
          <a:lstStyle/>
          <a:p>
            <a:pPr eaLnBrk="0" hangingPunct="0"/>
            <a:r>
              <a:rPr lang="en-US" sz="4400">
                <a:latin typeface="Times New Roman" pitchFamily="18" charset="0"/>
              </a:rPr>
              <a:t>CHART or PICTURE</a:t>
            </a:r>
          </a:p>
        </p:txBody>
      </p:sp>
      <p:sp>
        <p:nvSpPr>
          <p:cNvPr id="37" name="Text Box 36"/>
          <p:cNvSpPr txBox="1">
            <a:spLocks noChangeArrowheads="1"/>
          </p:cNvSpPr>
          <p:nvPr/>
        </p:nvSpPr>
        <p:spPr bwMode="auto">
          <a:xfrm>
            <a:off x="18345151" y="11099800"/>
            <a:ext cx="13430250" cy="9442795"/>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3200" dirty="0">
              <a:latin typeface="Times New Roman" pitchFamily="18" charset="0"/>
            </a:endParaRPr>
          </a:p>
          <a:p>
            <a:pPr algn="l" defTabSz="612775" eaLnBrk="0" hangingPunct="0">
              <a:lnSpc>
                <a:spcPct val="95000"/>
              </a:lnSpc>
            </a:pPr>
            <a:r>
              <a:rPr lang="en-US" sz="3200" dirty="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200" b="1" dirty="0">
              <a:latin typeface="Times New Roman" pitchFamily="18" charset="0"/>
            </a:endParaRPr>
          </a:p>
          <a:p>
            <a:pPr algn="l" defTabSz="612775" eaLnBrk="0" hangingPunct="0"/>
            <a:endParaRPr lang="en-US" sz="3200" dirty="0">
              <a:latin typeface="Times New Roman" pitchFamily="18" charset="0"/>
            </a:endParaRPr>
          </a:p>
        </p:txBody>
      </p:sp>
      <p:sp>
        <p:nvSpPr>
          <p:cNvPr id="38" name="Text Box 38"/>
          <p:cNvSpPr txBox="1">
            <a:spLocks noChangeArrowheads="1"/>
          </p:cNvSpPr>
          <p:nvPr/>
        </p:nvSpPr>
        <p:spPr bwMode="auto">
          <a:xfrm>
            <a:off x="35053588" y="34975800"/>
            <a:ext cx="12171362" cy="5159375"/>
          </a:xfrm>
          <a:prstGeom prst="rect">
            <a:avLst/>
          </a:prstGeom>
          <a:noFill/>
          <a:ln w="57150" cmpd="thinThick">
            <a:noFill/>
            <a:miter lim="800000"/>
            <a:headEnd/>
            <a:tailEnd/>
          </a:ln>
          <a:effectLst/>
        </p:spPr>
        <p:txBody>
          <a:bodyPr wrap="square" lIns="61170" tIns="30584" rIns="61170" bIns="30584">
            <a:spAutoFit/>
          </a:bodyPr>
          <a:lstStyle/>
          <a:p>
            <a:pPr marL="342900" indent="-342900" algn="l" defTabSz="612775" eaLnBrk="0" hangingPunct="0">
              <a:lnSpc>
                <a:spcPct val="95000"/>
              </a:lnSpc>
            </a:pPr>
            <a:endParaRPr lang="en-US" sz="3200" b="1" u="sng" dirty="0">
              <a:latin typeface="Times New Roman" pitchFamily="18" charset="0"/>
            </a:endParaRPr>
          </a:p>
          <a:p>
            <a:pPr marL="342900" indent="-342900" algn="l" defTabSz="612775" eaLnBrk="0" hangingPunct="0">
              <a:lnSpc>
                <a:spcPct val="95000"/>
              </a:lnSpc>
              <a:buFontTx/>
              <a:buAutoNum type="arabicPeriod"/>
            </a:pPr>
            <a:r>
              <a:rPr lang="en-US" sz="3200" b="1" dirty="0">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3200" b="1" dirty="0">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3200" b="1" dirty="0">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3200" b="1" dirty="0">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3200" b="1" u="sng" dirty="0">
              <a:latin typeface="Times New Roman" pitchFamily="18" charset="0"/>
            </a:endParaRPr>
          </a:p>
        </p:txBody>
      </p:sp>
      <p:sp>
        <p:nvSpPr>
          <p:cNvPr id="39" name="Text Box 39"/>
          <p:cNvSpPr txBox="1">
            <a:spLocks noChangeArrowheads="1"/>
          </p:cNvSpPr>
          <p:nvPr/>
        </p:nvSpPr>
        <p:spPr bwMode="auto">
          <a:xfrm>
            <a:off x="18345151" y="37125275"/>
            <a:ext cx="13430250" cy="3336508"/>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40" name="Text Box 40"/>
          <p:cNvSpPr txBox="1">
            <a:spLocks noChangeArrowheads="1"/>
          </p:cNvSpPr>
          <p:nvPr/>
        </p:nvSpPr>
        <p:spPr bwMode="auto">
          <a:xfrm>
            <a:off x="34861500" y="11258550"/>
            <a:ext cx="12704763" cy="9418173"/>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3200" dirty="0">
              <a:latin typeface="Times New Roman" pitchFamily="18" charset="0"/>
            </a:endParaRPr>
          </a:p>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200" b="1" dirty="0">
              <a:latin typeface="Times New Roman" pitchFamily="18" charset="0"/>
            </a:endParaRPr>
          </a:p>
          <a:p>
            <a:pPr algn="l" defTabSz="612775" eaLnBrk="0" hangingPunct="0">
              <a:lnSpc>
                <a:spcPct val="95000"/>
              </a:lnSpc>
            </a:pPr>
            <a:endParaRPr lang="en-US" sz="3200" dirty="0">
              <a:latin typeface="Times New Roman" pitchFamily="18" charset="0"/>
            </a:endParaRPr>
          </a:p>
        </p:txBody>
      </p:sp>
      <p:sp>
        <p:nvSpPr>
          <p:cNvPr id="41" name="Text Box 42"/>
          <p:cNvSpPr txBox="1">
            <a:spLocks noChangeArrowheads="1"/>
          </p:cNvSpPr>
          <p:nvPr/>
        </p:nvSpPr>
        <p:spPr bwMode="auto">
          <a:xfrm>
            <a:off x="2187575" y="8774490"/>
            <a:ext cx="12357100" cy="1569660"/>
          </a:xfrm>
          <a:prstGeom prst="rect">
            <a:avLst/>
          </a:prstGeom>
          <a:noFill/>
          <a:ln w="9525">
            <a:noFill/>
            <a:miter lim="800000"/>
            <a:headEnd/>
            <a:tailEnd/>
          </a:ln>
          <a:effectLst/>
        </p:spPr>
        <p:txBody>
          <a:bodyPr>
            <a:spAutoFit/>
          </a:bodyPr>
          <a:lstStyle/>
          <a:p>
            <a:pPr defTabSz="4389438">
              <a:spcBef>
                <a:spcPct val="50000"/>
              </a:spcBef>
            </a:pPr>
            <a:r>
              <a:rPr lang="en-US" sz="9600" b="1" dirty="0"/>
              <a:t>Introduction</a:t>
            </a:r>
          </a:p>
        </p:txBody>
      </p:sp>
      <p:sp>
        <p:nvSpPr>
          <p:cNvPr id="42" name="Text Box 43"/>
          <p:cNvSpPr txBox="1">
            <a:spLocks noChangeArrowheads="1"/>
          </p:cNvSpPr>
          <p:nvPr/>
        </p:nvSpPr>
        <p:spPr bwMode="auto">
          <a:xfrm>
            <a:off x="18573750" y="23229888"/>
            <a:ext cx="12573000" cy="1403350"/>
          </a:xfrm>
          <a:prstGeom prst="rect">
            <a:avLst/>
          </a:prstGeom>
          <a:noFill/>
          <a:ln w="9525">
            <a:noFill/>
            <a:miter lim="800000"/>
            <a:headEnd/>
            <a:tailEnd/>
          </a:ln>
          <a:effectLst/>
        </p:spPr>
        <p:txBody>
          <a:bodyPr>
            <a:spAutoFit/>
          </a:bodyPr>
          <a:lstStyle/>
          <a:p>
            <a:pPr defTabSz="4389438">
              <a:spcBef>
                <a:spcPct val="50000"/>
              </a:spcBef>
            </a:pPr>
            <a:r>
              <a:rPr lang="en-US" b="1"/>
              <a:t>Results</a:t>
            </a:r>
          </a:p>
        </p:txBody>
      </p:sp>
      <p:sp>
        <p:nvSpPr>
          <p:cNvPr id="43" name="Text Box 49"/>
          <p:cNvSpPr txBox="1">
            <a:spLocks noChangeArrowheads="1"/>
          </p:cNvSpPr>
          <p:nvPr/>
        </p:nvSpPr>
        <p:spPr bwMode="auto">
          <a:xfrm>
            <a:off x="43908663" y="2751931"/>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Custom 2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621</Words>
  <Application>Microsoft Office PowerPoint</Application>
  <PresentationFormat>Custom</PresentationFormat>
  <Paragraphs>51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48x48 Square Template</dc:title>
  <dc:creator>Ethan Shulda</dc:creator>
  <dc:description>©MegaPrint Inc. 2009</dc:description>
  <cp:lastModifiedBy>Jay Buckley</cp:lastModifiedBy>
  <cp:revision>35</cp:revision>
  <dcterms:created xsi:type="dcterms:W3CDTF">2008-12-04T00:20:37Z</dcterms:created>
  <dcterms:modified xsi:type="dcterms:W3CDTF">2014-10-09T15:44:44Z</dcterms:modified>
  <cp:category>Research Poster</cp:category>
</cp:coreProperties>
</file>