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5661600" cy="16459200"/>
  <p:notesSz cx="6715125" cy="9239250"/>
  <p:defaultTextStyle>
    <a:defPPr>
      <a:defRPr lang="en-US"/>
    </a:defPPr>
    <a:lvl1pPr algn="ctr" rtl="0" fontAlgn="base">
      <a:spcBef>
        <a:spcPct val="0"/>
      </a:spcBef>
      <a:spcAft>
        <a:spcPct val="0"/>
      </a:spcAft>
      <a:defRPr sz="4900" kern="1200">
        <a:solidFill>
          <a:schemeClr val="tx1"/>
        </a:solidFill>
        <a:latin typeface="Arial" charset="0"/>
        <a:ea typeface="+mn-ea"/>
        <a:cs typeface="+mn-cs"/>
      </a:defRPr>
    </a:lvl1pPr>
    <a:lvl2pPr marL="457200" algn="ctr" rtl="0" fontAlgn="base">
      <a:spcBef>
        <a:spcPct val="0"/>
      </a:spcBef>
      <a:spcAft>
        <a:spcPct val="0"/>
      </a:spcAft>
      <a:defRPr sz="4900" kern="1200">
        <a:solidFill>
          <a:schemeClr val="tx1"/>
        </a:solidFill>
        <a:latin typeface="Arial" charset="0"/>
        <a:ea typeface="+mn-ea"/>
        <a:cs typeface="+mn-cs"/>
      </a:defRPr>
    </a:lvl2pPr>
    <a:lvl3pPr marL="914400" algn="ctr" rtl="0" fontAlgn="base">
      <a:spcBef>
        <a:spcPct val="0"/>
      </a:spcBef>
      <a:spcAft>
        <a:spcPct val="0"/>
      </a:spcAft>
      <a:defRPr sz="4900" kern="1200">
        <a:solidFill>
          <a:schemeClr val="tx1"/>
        </a:solidFill>
        <a:latin typeface="Arial" charset="0"/>
        <a:ea typeface="+mn-ea"/>
        <a:cs typeface="+mn-cs"/>
      </a:defRPr>
    </a:lvl3pPr>
    <a:lvl4pPr marL="1371600" algn="ctr" rtl="0" fontAlgn="base">
      <a:spcBef>
        <a:spcPct val="0"/>
      </a:spcBef>
      <a:spcAft>
        <a:spcPct val="0"/>
      </a:spcAft>
      <a:defRPr sz="4900" kern="1200">
        <a:solidFill>
          <a:schemeClr val="tx1"/>
        </a:solidFill>
        <a:latin typeface="Arial" charset="0"/>
        <a:ea typeface="+mn-ea"/>
        <a:cs typeface="+mn-cs"/>
      </a:defRPr>
    </a:lvl4pPr>
    <a:lvl5pPr marL="1828800" algn="ctr" rtl="0" fontAlgn="base">
      <a:spcBef>
        <a:spcPct val="0"/>
      </a:spcBef>
      <a:spcAft>
        <a:spcPct val="0"/>
      </a:spcAft>
      <a:defRPr sz="4900" kern="1200">
        <a:solidFill>
          <a:schemeClr val="tx1"/>
        </a:solidFill>
        <a:latin typeface="Arial" charset="0"/>
        <a:ea typeface="+mn-ea"/>
        <a:cs typeface="+mn-cs"/>
      </a:defRPr>
    </a:lvl5pPr>
    <a:lvl6pPr marL="2286000" algn="l" defTabSz="914400" rtl="0" eaLnBrk="1" latinLnBrk="0" hangingPunct="1">
      <a:defRPr sz="4900" kern="1200">
        <a:solidFill>
          <a:schemeClr val="tx1"/>
        </a:solidFill>
        <a:latin typeface="Arial" charset="0"/>
        <a:ea typeface="+mn-ea"/>
        <a:cs typeface="+mn-cs"/>
      </a:defRPr>
    </a:lvl6pPr>
    <a:lvl7pPr marL="2743200" algn="l" defTabSz="914400" rtl="0" eaLnBrk="1" latinLnBrk="0" hangingPunct="1">
      <a:defRPr sz="4900" kern="1200">
        <a:solidFill>
          <a:schemeClr val="tx1"/>
        </a:solidFill>
        <a:latin typeface="Arial" charset="0"/>
        <a:ea typeface="+mn-ea"/>
        <a:cs typeface="+mn-cs"/>
      </a:defRPr>
    </a:lvl7pPr>
    <a:lvl8pPr marL="3200400" algn="l" defTabSz="914400" rtl="0" eaLnBrk="1" latinLnBrk="0" hangingPunct="1">
      <a:defRPr sz="4900" kern="1200">
        <a:solidFill>
          <a:schemeClr val="tx1"/>
        </a:solidFill>
        <a:latin typeface="Arial" charset="0"/>
        <a:ea typeface="+mn-ea"/>
        <a:cs typeface="+mn-cs"/>
      </a:defRPr>
    </a:lvl8pPr>
    <a:lvl9pPr marL="3657600" algn="l" defTabSz="914400" rtl="0" eaLnBrk="1" latinLnBrk="0" hangingPunct="1">
      <a:defRPr sz="49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p:scale>
          <a:sx n="33" d="100"/>
          <a:sy n="33" d="100"/>
        </p:scale>
        <p:origin x="-58" y="-398"/>
      </p:cViewPr>
      <p:guideLst>
        <p:guide orient="horz" pos="5192"/>
        <p:guide orient="horz" pos="10098"/>
        <p:guide pos="1123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395288" y="692150"/>
            <a:ext cx="7507288"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21E29DD-97D2-4C65-B85D-5B8AD61BAF17}" type="slidenum">
              <a:rPr lang="en-US"/>
              <a:pPr/>
              <a:t>‹#›</a:t>
            </a:fld>
            <a:endParaRPr lang="en-US"/>
          </a:p>
        </p:txBody>
      </p:sp>
    </p:spTree>
    <p:extLst>
      <p:ext uri="{BB962C8B-B14F-4D97-AF65-F5344CB8AC3E}">
        <p14:creationId xmlns:p14="http://schemas.microsoft.com/office/powerpoint/2010/main" val="392130217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A3F074-3981-483C-AF05-8E7A29E57E95}" type="slidenum">
              <a:rPr lang="en-US"/>
              <a:pPr/>
              <a:t>1</a:t>
            </a:fld>
            <a:endParaRPr lang="en-US"/>
          </a:p>
        </p:txBody>
      </p:sp>
      <p:sp>
        <p:nvSpPr>
          <p:cNvPr id="4098" name="Rectangle 2"/>
          <p:cNvSpPr>
            <a:spLocks noGrp="1" noRot="1" noChangeAspect="1" noChangeArrowheads="1" noTextEdit="1"/>
          </p:cNvSpPr>
          <p:nvPr>
            <p:ph type="sldImg"/>
          </p:nvPr>
        </p:nvSpPr>
        <p:spPr>
          <a:xfrm>
            <a:off x="-395288" y="692150"/>
            <a:ext cx="7507288" cy="3465513"/>
          </a:xfrm>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29519880" y="16151789"/>
            <a:ext cx="3264853" cy="1547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1"/>
          <p:cNvSpPr txBox="1"/>
          <p:nvPr userDrawn="1"/>
        </p:nvSpPr>
        <p:spPr>
          <a:xfrm>
            <a:off x="32792654" y="16066545"/>
            <a:ext cx="1975669" cy="292388"/>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300" dirty="0" smtClean="0">
                <a:solidFill>
                  <a:schemeClr val="bg1"/>
                </a:solidFill>
              </a:rPr>
              <a:t>www.postersession.com</a:t>
            </a:r>
            <a:endParaRPr lang="en-US" sz="13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2508250" rtl="0" fontAlgn="base">
        <a:spcBef>
          <a:spcPct val="0"/>
        </a:spcBef>
        <a:spcAft>
          <a:spcPct val="0"/>
        </a:spcAft>
        <a:defRPr sz="12100">
          <a:solidFill>
            <a:schemeClr val="tx2"/>
          </a:solidFill>
          <a:latin typeface="+mj-lt"/>
          <a:ea typeface="+mj-ea"/>
          <a:cs typeface="+mj-cs"/>
        </a:defRPr>
      </a:lvl1pPr>
      <a:lvl2pPr algn="ctr" defTabSz="2508250" rtl="0" fontAlgn="base">
        <a:spcBef>
          <a:spcPct val="0"/>
        </a:spcBef>
        <a:spcAft>
          <a:spcPct val="0"/>
        </a:spcAft>
        <a:defRPr sz="12100">
          <a:solidFill>
            <a:schemeClr val="tx2"/>
          </a:solidFill>
          <a:latin typeface="Arial" charset="0"/>
        </a:defRPr>
      </a:lvl2pPr>
      <a:lvl3pPr algn="ctr" defTabSz="2508250" rtl="0" fontAlgn="base">
        <a:spcBef>
          <a:spcPct val="0"/>
        </a:spcBef>
        <a:spcAft>
          <a:spcPct val="0"/>
        </a:spcAft>
        <a:defRPr sz="12100">
          <a:solidFill>
            <a:schemeClr val="tx2"/>
          </a:solidFill>
          <a:latin typeface="Arial" charset="0"/>
        </a:defRPr>
      </a:lvl3pPr>
      <a:lvl4pPr algn="ctr" defTabSz="2508250" rtl="0" fontAlgn="base">
        <a:spcBef>
          <a:spcPct val="0"/>
        </a:spcBef>
        <a:spcAft>
          <a:spcPct val="0"/>
        </a:spcAft>
        <a:defRPr sz="12100">
          <a:solidFill>
            <a:schemeClr val="tx2"/>
          </a:solidFill>
          <a:latin typeface="Arial" charset="0"/>
        </a:defRPr>
      </a:lvl4pPr>
      <a:lvl5pPr algn="ctr" defTabSz="2508250" rtl="0" fontAlgn="base">
        <a:spcBef>
          <a:spcPct val="0"/>
        </a:spcBef>
        <a:spcAft>
          <a:spcPct val="0"/>
        </a:spcAft>
        <a:defRPr sz="12100">
          <a:solidFill>
            <a:schemeClr val="tx2"/>
          </a:solidFill>
          <a:latin typeface="Arial" charset="0"/>
        </a:defRPr>
      </a:lvl5pPr>
      <a:lvl6pPr marL="457200" algn="ctr" defTabSz="2508250" rtl="0" fontAlgn="base">
        <a:spcBef>
          <a:spcPct val="0"/>
        </a:spcBef>
        <a:spcAft>
          <a:spcPct val="0"/>
        </a:spcAft>
        <a:defRPr sz="12100">
          <a:solidFill>
            <a:schemeClr val="tx2"/>
          </a:solidFill>
          <a:latin typeface="Arial" charset="0"/>
        </a:defRPr>
      </a:lvl6pPr>
      <a:lvl7pPr marL="914400" algn="ctr" defTabSz="2508250" rtl="0" fontAlgn="base">
        <a:spcBef>
          <a:spcPct val="0"/>
        </a:spcBef>
        <a:spcAft>
          <a:spcPct val="0"/>
        </a:spcAft>
        <a:defRPr sz="12100">
          <a:solidFill>
            <a:schemeClr val="tx2"/>
          </a:solidFill>
          <a:latin typeface="Arial" charset="0"/>
        </a:defRPr>
      </a:lvl7pPr>
      <a:lvl8pPr marL="1371600" algn="ctr" defTabSz="2508250" rtl="0" fontAlgn="base">
        <a:spcBef>
          <a:spcPct val="0"/>
        </a:spcBef>
        <a:spcAft>
          <a:spcPct val="0"/>
        </a:spcAft>
        <a:defRPr sz="12100">
          <a:solidFill>
            <a:schemeClr val="tx2"/>
          </a:solidFill>
          <a:latin typeface="Arial" charset="0"/>
        </a:defRPr>
      </a:lvl8pPr>
      <a:lvl9pPr marL="1828800" algn="ctr" defTabSz="2508250" rtl="0" fontAlgn="base">
        <a:spcBef>
          <a:spcPct val="0"/>
        </a:spcBef>
        <a:spcAft>
          <a:spcPct val="0"/>
        </a:spcAft>
        <a:defRPr sz="12100">
          <a:solidFill>
            <a:schemeClr val="tx2"/>
          </a:solidFill>
          <a:latin typeface="Arial" charset="0"/>
        </a:defRPr>
      </a:lvl9pPr>
    </p:titleStyle>
    <p:bodyStyle>
      <a:lvl1pPr marL="941388" indent="-941388" algn="l" defTabSz="2508250" rtl="0" fontAlgn="base">
        <a:spcBef>
          <a:spcPct val="20000"/>
        </a:spcBef>
        <a:spcAft>
          <a:spcPct val="0"/>
        </a:spcAft>
        <a:buChar char="•"/>
        <a:defRPr sz="8800">
          <a:solidFill>
            <a:schemeClr val="tx1"/>
          </a:solidFill>
          <a:latin typeface="+mn-lt"/>
          <a:ea typeface="+mn-ea"/>
          <a:cs typeface="+mn-cs"/>
        </a:defRPr>
      </a:lvl1pPr>
      <a:lvl2pPr marL="2036763" indent="-782638" algn="l" defTabSz="2508250" rtl="0" fontAlgn="base">
        <a:spcBef>
          <a:spcPct val="20000"/>
        </a:spcBef>
        <a:spcAft>
          <a:spcPct val="0"/>
        </a:spcAft>
        <a:buChar char="–"/>
        <a:defRPr sz="7700">
          <a:solidFill>
            <a:schemeClr val="tx1"/>
          </a:solidFill>
          <a:latin typeface="+mn-lt"/>
        </a:defRPr>
      </a:lvl2pPr>
      <a:lvl3pPr marL="3135313" indent="-627063" algn="l" defTabSz="2508250" rtl="0" fontAlgn="base">
        <a:spcBef>
          <a:spcPct val="20000"/>
        </a:spcBef>
        <a:spcAft>
          <a:spcPct val="0"/>
        </a:spcAft>
        <a:buChar char="•"/>
        <a:defRPr sz="6600">
          <a:solidFill>
            <a:schemeClr val="tx1"/>
          </a:solidFill>
          <a:latin typeface="+mn-lt"/>
        </a:defRPr>
      </a:lvl3pPr>
      <a:lvl4pPr marL="4387850" indent="-625475" algn="l" defTabSz="2508250" rtl="0" fontAlgn="base">
        <a:spcBef>
          <a:spcPct val="20000"/>
        </a:spcBef>
        <a:spcAft>
          <a:spcPct val="0"/>
        </a:spcAft>
        <a:buChar char="–"/>
        <a:defRPr sz="5500">
          <a:solidFill>
            <a:schemeClr val="tx1"/>
          </a:solidFill>
          <a:latin typeface="+mn-lt"/>
        </a:defRPr>
      </a:lvl4pPr>
      <a:lvl5pPr marL="5643563" indent="-627063" algn="l" defTabSz="2508250" rtl="0" fontAlgn="base">
        <a:spcBef>
          <a:spcPct val="20000"/>
        </a:spcBef>
        <a:spcAft>
          <a:spcPct val="0"/>
        </a:spcAft>
        <a:buChar char="»"/>
        <a:defRPr sz="5500">
          <a:solidFill>
            <a:schemeClr val="tx1"/>
          </a:solidFill>
          <a:latin typeface="+mn-lt"/>
        </a:defRPr>
      </a:lvl5pPr>
      <a:lvl6pPr marL="6100763" indent="-627063" algn="l" defTabSz="2508250" rtl="0" fontAlgn="base">
        <a:spcBef>
          <a:spcPct val="20000"/>
        </a:spcBef>
        <a:spcAft>
          <a:spcPct val="0"/>
        </a:spcAft>
        <a:buChar char="»"/>
        <a:defRPr sz="5500">
          <a:solidFill>
            <a:schemeClr val="tx1"/>
          </a:solidFill>
          <a:latin typeface="+mn-lt"/>
        </a:defRPr>
      </a:lvl6pPr>
      <a:lvl7pPr marL="6557963" indent="-627063" algn="l" defTabSz="2508250" rtl="0" fontAlgn="base">
        <a:spcBef>
          <a:spcPct val="20000"/>
        </a:spcBef>
        <a:spcAft>
          <a:spcPct val="0"/>
        </a:spcAft>
        <a:buChar char="»"/>
        <a:defRPr sz="5500">
          <a:solidFill>
            <a:schemeClr val="tx1"/>
          </a:solidFill>
          <a:latin typeface="+mn-lt"/>
        </a:defRPr>
      </a:lvl7pPr>
      <a:lvl8pPr marL="7015163" indent="-627063" algn="l" defTabSz="2508250" rtl="0" fontAlgn="base">
        <a:spcBef>
          <a:spcPct val="20000"/>
        </a:spcBef>
        <a:spcAft>
          <a:spcPct val="0"/>
        </a:spcAft>
        <a:buChar char="»"/>
        <a:defRPr sz="5500">
          <a:solidFill>
            <a:schemeClr val="tx1"/>
          </a:solidFill>
          <a:latin typeface="+mn-lt"/>
        </a:defRPr>
      </a:lvl8pPr>
      <a:lvl9pPr marL="7472363" indent="-627063" algn="l" defTabSz="2508250" rtl="0" fontAlgn="base">
        <a:spcBef>
          <a:spcPct val="20000"/>
        </a:spcBef>
        <a:spcAft>
          <a:spcPct val="0"/>
        </a:spcAft>
        <a:buChar char="»"/>
        <a:defRPr sz="5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4" name="AutoShape 30"/>
          <p:cNvSpPr>
            <a:spLocks noChangeArrowheads="1"/>
          </p:cNvSpPr>
          <p:nvPr/>
        </p:nvSpPr>
        <p:spPr bwMode="auto">
          <a:xfrm>
            <a:off x="26765250" y="3048000"/>
            <a:ext cx="8489950" cy="129921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5" name="AutoShape 29"/>
          <p:cNvSpPr>
            <a:spLocks noChangeArrowheads="1"/>
          </p:cNvSpPr>
          <p:nvPr/>
        </p:nvSpPr>
        <p:spPr bwMode="auto">
          <a:xfrm>
            <a:off x="9201150" y="3048000"/>
            <a:ext cx="8489950" cy="129921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6" name="AutoShape 31"/>
          <p:cNvSpPr>
            <a:spLocks noChangeArrowheads="1"/>
          </p:cNvSpPr>
          <p:nvPr/>
        </p:nvSpPr>
        <p:spPr bwMode="auto">
          <a:xfrm>
            <a:off x="17970500" y="3048000"/>
            <a:ext cx="8489950" cy="129921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7" name="AutoShape 4"/>
          <p:cNvSpPr>
            <a:spLocks noChangeArrowheads="1"/>
          </p:cNvSpPr>
          <p:nvPr/>
        </p:nvSpPr>
        <p:spPr bwMode="auto">
          <a:xfrm>
            <a:off x="406400" y="3048000"/>
            <a:ext cx="8489950" cy="129921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8" name="Text Box 9"/>
          <p:cNvSpPr txBox="1">
            <a:spLocks noChangeArrowheads="1"/>
          </p:cNvSpPr>
          <p:nvPr/>
        </p:nvSpPr>
        <p:spPr bwMode="auto">
          <a:xfrm>
            <a:off x="625475" y="4425950"/>
            <a:ext cx="8011350" cy="9609218"/>
          </a:xfrm>
          <a:prstGeom prst="rect">
            <a:avLst/>
          </a:prstGeom>
          <a:noFill/>
          <a:ln w="9525">
            <a:noFill/>
            <a:miter lim="800000"/>
            <a:headEnd/>
            <a:tailEnd/>
          </a:ln>
          <a:effectLst/>
        </p:spPr>
        <p:txBody>
          <a:bodyPr wrap="square" lIns="52247" tIns="26123" rIns="52247" bIns="26123">
            <a:spAutoFit/>
          </a:bodyPr>
          <a:lstStyle/>
          <a:p>
            <a:pPr algn="l" defTabSz="2508250" eaLnBrk="0" hangingPunct="0">
              <a:lnSpc>
                <a:spcPct val="90000"/>
              </a:lnSpc>
            </a:pPr>
            <a:r>
              <a:rPr lang="en-US" sz="1500" dirty="0">
                <a:latin typeface="Times New Roman" pitchFamily="18" charset="0"/>
              </a:rPr>
              <a:t>We hope you find this template useful! This one is set up to yield a </a:t>
            </a:r>
            <a:r>
              <a:rPr lang="en-US" sz="1500" dirty="0" smtClean="0">
                <a:latin typeface="Times New Roman" pitchFamily="18" charset="0"/>
              </a:rPr>
              <a:t>78x36</a:t>
            </a:r>
            <a:r>
              <a:rPr lang="en-US" sz="1500" dirty="0" smtClean="0">
                <a:latin typeface="Times New Roman" pitchFamily="18" charset="0"/>
              </a:rPr>
              <a:t>” (6x3’) </a:t>
            </a:r>
            <a:r>
              <a:rPr lang="en-US" sz="1500" dirty="0">
                <a:latin typeface="Times New Roman" pitchFamily="18" charset="0"/>
              </a:rPr>
              <a:t>horizontal poster when we print it at 200%.</a:t>
            </a:r>
          </a:p>
          <a:p>
            <a:pPr algn="l" defTabSz="2508250" eaLnBrk="0" hangingPunct="0">
              <a:lnSpc>
                <a:spcPct val="90000"/>
              </a:lnSpc>
            </a:pPr>
            <a:endParaRPr lang="en-US" sz="1500" dirty="0">
              <a:latin typeface="Times New Roman" pitchFamily="18" charset="0"/>
            </a:endParaRPr>
          </a:p>
          <a:p>
            <a:pPr algn="l" defTabSz="4389438" eaLnBrk="0" hangingPunct="0">
              <a:lnSpc>
                <a:spcPct val="90000"/>
              </a:lnSpc>
            </a:pPr>
            <a:r>
              <a:rPr lang="en-US" sz="1500" dirty="0">
                <a:latin typeface="Times New Roman" pitchFamily="18" charset="0"/>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p>
          <a:p>
            <a:pPr algn="l" defTabSz="4389438" eaLnBrk="0" hangingPunct="0">
              <a:lnSpc>
                <a:spcPct val="90000"/>
              </a:lnSpc>
            </a:pPr>
            <a:endParaRPr lang="en-US" sz="1500" dirty="0">
              <a:latin typeface="Times New Roman" pitchFamily="18" charset="0"/>
            </a:endParaRPr>
          </a:p>
          <a:p>
            <a:pPr algn="l" defTabSz="4389438" eaLnBrk="0" hangingPunct="0">
              <a:lnSpc>
                <a:spcPct val="90000"/>
              </a:lnSpc>
            </a:pPr>
            <a:r>
              <a:rPr lang="en-US" sz="1500" dirty="0">
                <a:latin typeface="Times New Roman" pitchFamily="18" charset="0"/>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this poster’s text boxes should be at least 12 point, and will become 24 point when we print at 200%. </a:t>
            </a:r>
          </a:p>
          <a:p>
            <a:pPr algn="l" defTabSz="4389438" eaLnBrk="0" hangingPunct="0">
              <a:lnSpc>
                <a:spcPct val="90000"/>
              </a:lnSpc>
            </a:pPr>
            <a:endParaRPr lang="en-US" sz="1500" dirty="0">
              <a:latin typeface="Times New Roman" pitchFamily="18" charset="0"/>
            </a:endParaRPr>
          </a:p>
          <a:p>
            <a:pPr algn="l" defTabSz="4389438" eaLnBrk="0" hangingPunct="0">
              <a:lnSpc>
                <a:spcPct val="90000"/>
              </a:lnSpc>
            </a:pPr>
            <a:r>
              <a:rPr lang="en-US" sz="15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 </a:t>
            </a:r>
          </a:p>
          <a:p>
            <a:pPr algn="l" defTabSz="4389438" eaLnBrk="0" hangingPunct="0">
              <a:lnSpc>
                <a:spcPct val="90000"/>
              </a:lnSpc>
            </a:pPr>
            <a:endParaRPr lang="en-US" sz="1500" dirty="0">
              <a:latin typeface="Times New Roman" pitchFamily="18" charset="0"/>
            </a:endParaRPr>
          </a:p>
          <a:p>
            <a:pPr algn="l" defTabSz="4389438" eaLnBrk="0" hangingPunct="0">
              <a:lnSpc>
                <a:spcPct val="90000"/>
              </a:lnSpc>
            </a:pPr>
            <a:r>
              <a:rPr lang="en-US" sz="1500" dirty="0">
                <a:latin typeface="Times New Roman" pitchFamily="18" charset="0"/>
              </a:rPr>
              <a:t>You can add a guideline by holding the control key down as you move one. It can also help to turn on Snap to Guides by right clicking the background and going to Grid and Guides. That will make images and text boxes “magnetically” snap to the guidelines.</a:t>
            </a:r>
          </a:p>
          <a:p>
            <a:pPr algn="l" defTabSz="4389438" eaLnBrk="0" hangingPunct="0">
              <a:lnSpc>
                <a:spcPct val="90000"/>
              </a:lnSpc>
            </a:pPr>
            <a:endParaRPr lang="en-US" sz="1500" dirty="0">
              <a:latin typeface="Times New Roman" pitchFamily="18" charset="0"/>
            </a:endParaRPr>
          </a:p>
          <a:p>
            <a:pPr algn="l" defTabSz="4389438" eaLnBrk="0" hangingPunct="0">
              <a:lnSpc>
                <a:spcPct val="90000"/>
              </a:lnSpc>
            </a:pPr>
            <a:r>
              <a:rPr lang="en-US" sz="1500" b="1" dirty="0">
                <a:latin typeface="Times New Roman" pitchFamily="18" charset="0"/>
              </a:rPr>
              <a:t>How to bring things in from Excel® and Word®</a:t>
            </a:r>
            <a:endParaRPr lang="en-US" sz="1500" dirty="0">
              <a:latin typeface="Times New Roman" pitchFamily="18" charset="0"/>
            </a:endParaRPr>
          </a:p>
          <a:p>
            <a:pPr algn="l" defTabSz="4389438" eaLnBrk="0" hangingPunct="0">
              <a:lnSpc>
                <a:spcPct val="90000"/>
              </a:lnSpc>
            </a:pPr>
            <a:endParaRPr lang="en-US" sz="1500" dirty="0">
              <a:latin typeface="Times New Roman" pitchFamily="18" charset="0"/>
            </a:endParaRPr>
          </a:p>
          <a:p>
            <a:pPr algn="l" defTabSz="4389438" eaLnBrk="0" hangingPunct="0">
              <a:lnSpc>
                <a:spcPct val="90000"/>
              </a:lnSpc>
            </a:pPr>
            <a:r>
              <a:rPr lang="en-US" sz="1500" b="1" dirty="0">
                <a:latin typeface="Times New Roman" pitchFamily="18" charset="0"/>
              </a:rPr>
              <a:t>Excel</a:t>
            </a:r>
            <a:r>
              <a:rPr lang="en-US" sz="1500" dirty="0">
                <a:latin typeface="Times New Roman" pitchFamily="18" charset="0"/>
              </a:rPr>
              <a:t>- select the chart, then copy (</a:t>
            </a:r>
            <a:r>
              <a:rPr lang="en-US" sz="1500" dirty="0" err="1">
                <a:latin typeface="Times New Roman" pitchFamily="18" charset="0"/>
              </a:rPr>
              <a:t>ctl+C</a:t>
            </a:r>
            <a:r>
              <a:rPr lang="en-US" sz="1500" dirty="0">
                <a:latin typeface="Times New Roman" pitchFamily="18" charset="0"/>
              </a:rPr>
              <a:t>), and paste (</a:t>
            </a:r>
            <a:r>
              <a:rPr lang="en-US" sz="1500" dirty="0" err="1">
                <a:latin typeface="Times New Roman" pitchFamily="18" charset="0"/>
              </a:rPr>
              <a:t>ctl+V</a:t>
            </a:r>
            <a:r>
              <a:rPr lang="en-US" sz="1500" dirty="0">
                <a:latin typeface="Times New Roman" pitchFamily="18" charset="0"/>
              </a:rPr>
              <a:t>) into PowerPoint®. The chart can then be stretched to fit or edited as required. </a:t>
            </a:r>
            <a:r>
              <a:rPr lang="en-US" sz="1500" b="1" i="1" u="sng" dirty="0">
                <a:latin typeface="Times New Roman" pitchFamily="18" charset="0"/>
              </a:rPr>
              <a:t>Watch out</a:t>
            </a:r>
            <a:r>
              <a:rPr lang="en-US" sz="15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 we always have that installed.</a:t>
            </a:r>
          </a:p>
          <a:p>
            <a:pPr algn="l" defTabSz="4389438" eaLnBrk="0" hangingPunct="0">
              <a:lnSpc>
                <a:spcPct val="90000"/>
              </a:lnSpc>
            </a:pPr>
            <a:endParaRPr lang="en-US" sz="1500" dirty="0">
              <a:latin typeface="Times New Roman" pitchFamily="18" charset="0"/>
            </a:endParaRPr>
          </a:p>
          <a:p>
            <a:pPr algn="l" defTabSz="4389438" eaLnBrk="0" hangingPunct="0">
              <a:lnSpc>
                <a:spcPct val="90000"/>
              </a:lnSpc>
            </a:pPr>
            <a:r>
              <a:rPr lang="en-US" sz="1500" b="1" dirty="0">
                <a:latin typeface="Times New Roman" pitchFamily="18" charset="0"/>
              </a:rPr>
              <a:t>Word</a:t>
            </a:r>
            <a:r>
              <a:rPr lang="en-US" sz="1500" dirty="0">
                <a:latin typeface="Times New Roman" pitchFamily="18" charset="0"/>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p>
          <a:p>
            <a:pPr algn="l" defTabSz="4389438" eaLnBrk="0" hangingPunct="0">
              <a:lnSpc>
                <a:spcPct val="90000"/>
              </a:lnSpc>
            </a:pPr>
            <a:endParaRPr lang="en-US" sz="1500" dirty="0">
              <a:latin typeface="Times New Roman" pitchFamily="18" charset="0"/>
            </a:endParaRPr>
          </a:p>
          <a:p>
            <a:pPr algn="l" defTabSz="4389438" eaLnBrk="0" hangingPunct="0">
              <a:lnSpc>
                <a:spcPct val="90000"/>
              </a:lnSpc>
            </a:pPr>
            <a:r>
              <a:rPr lang="en-US" sz="1500" b="1" dirty="0">
                <a:latin typeface="Times New Roman" pitchFamily="18" charset="0"/>
              </a:rPr>
              <a:t>Tables</a:t>
            </a:r>
            <a:r>
              <a:rPr lang="en-US" sz="1500" dirty="0">
                <a:latin typeface="Times New Roman" pitchFamily="18" charset="0"/>
              </a:rPr>
              <a:t> that come in funny can often be fixed by doing paste &gt;special &gt;enhanced metafile.</a:t>
            </a:r>
          </a:p>
          <a:p>
            <a:pPr algn="l" defTabSz="4389438" eaLnBrk="0" hangingPunct="0">
              <a:lnSpc>
                <a:spcPct val="90000"/>
              </a:lnSpc>
            </a:pPr>
            <a:endParaRPr lang="en-US" sz="1500" b="1" dirty="0">
              <a:latin typeface="Times New Roman" pitchFamily="18" charset="0"/>
            </a:endParaRPr>
          </a:p>
          <a:p>
            <a:pPr algn="l" defTabSz="4389438" eaLnBrk="0" hangingPunct="0">
              <a:lnSpc>
                <a:spcPct val="90000"/>
              </a:lnSpc>
            </a:pPr>
            <a:r>
              <a:rPr lang="en-US" sz="1500" b="1" dirty="0">
                <a:latin typeface="Times New Roman" pitchFamily="18" charset="0"/>
              </a:rPr>
              <a:t>Photos</a:t>
            </a:r>
            <a:endParaRPr lang="en-US" sz="1500" dirty="0">
              <a:latin typeface="Times New Roman" pitchFamily="18" charset="0"/>
            </a:endParaRPr>
          </a:p>
          <a:p>
            <a:pPr algn="l" defTabSz="4389438" eaLnBrk="0" hangingPunct="0">
              <a:lnSpc>
                <a:spcPct val="90000"/>
              </a:lnSpc>
            </a:pPr>
            <a:endParaRPr lang="en-US" sz="1500" dirty="0">
              <a:latin typeface="Times New Roman" pitchFamily="18" charset="0"/>
            </a:endParaRPr>
          </a:p>
          <a:p>
            <a:pPr algn="l" defTabSz="4389438" eaLnBrk="0" hangingPunct="0">
              <a:lnSpc>
                <a:spcPct val="90000"/>
              </a:lnSpc>
            </a:pPr>
            <a:r>
              <a:rPr lang="en-US" sz="1500" dirty="0">
                <a:latin typeface="Times New Roman" pitchFamily="18" charset="0"/>
              </a:rPr>
              <a:t>We need images to be 72 to 100 dpi in their </a:t>
            </a:r>
            <a:r>
              <a:rPr lang="en-US" sz="1500" u="sng" dirty="0">
                <a:latin typeface="Times New Roman" pitchFamily="18" charset="0"/>
              </a:rPr>
              <a:t>final size</a:t>
            </a:r>
            <a:r>
              <a:rPr lang="en-US" sz="1500" dirty="0">
                <a:latin typeface="Times New Roman" pitchFamily="18" charset="0"/>
              </a:rPr>
              <a:t>, a rough rule of thumb that a  500 kb jpg (2 megapixel) image file can go up to 12x16” on your poster. Do insert &gt;from file to import them.</a:t>
            </a:r>
          </a:p>
          <a:p>
            <a:pPr algn="l" defTabSz="4389438" eaLnBrk="0" hangingPunct="0">
              <a:lnSpc>
                <a:spcPct val="90000"/>
              </a:lnSpc>
            </a:pPr>
            <a:endParaRPr lang="en-US" sz="1500" b="1" dirty="0">
              <a:latin typeface="Times New Roman" pitchFamily="18" charset="0"/>
            </a:endParaRPr>
          </a:p>
          <a:p>
            <a:pPr algn="l" defTabSz="4389438" eaLnBrk="0" hangingPunct="0">
              <a:lnSpc>
                <a:spcPct val="90000"/>
              </a:lnSpc>
            </a:pPr>
            <a:r>
              <a:rPr lang="en-US" sz="1500" b="1" dirty="0">
                <a:latin typeface="Times New Roman" pitchFamily="18" charset="0"/>
              </a:rPr>
              <a:t>Preview: </a:t>
            </a:r>
            <a:r>
              <a:rPr lang="en-US" sz="1500" dirty="0">
                <a:latin typeface="Times New Roman" pitchFamily="18" charset="0"/>
              </a:rPr>
              <a:t>To see your in poster in actual size, go to view-zoom-200%. It’s important to walk through your poster viewing it at full size to be sure it’s going to look OK.</a:t>
            </a:r>
          </a:p>
          <a:p>
            <a:pPr algn="l" defTabSz="4389438" eaLnBrk="0" hangingPunct="0">
              <a:lnSpc>
                <a:spcPct val="90000"/>
              </a:lnSpc>
            </a:pPr>
            <a:endParaRPr lang="en-US" sz="1500" dirty="0">
              <a:latin typeface="Times New Roman" pitchFamily="18" charset="0"/>
            </a:endParaRPr>
          </a:p>
          <a:p>
            <a:pPr algn="l" defTabSz="4389438" eaLnBrk="0" hangingPunct="0">
              <a:lnSpc>
                <a:spcPct val="90000"/>
              </a:lnSpc>
            </a:pPr>
            <a:r>
              <a:rPr lang="en-US" sz="1500" b="1" dirty="0">
                <a:latin typeface="Times New Roman" pitchFamily="18" charset="0"/>
              </a:rPr>
              <a:t>Feedback:</a:t>
            </a:r>
            <a:r>
              <a:rPr lang="en-US" sz="1500" dirty="0">
                <a:latin typeface="Times New Roman" pitchFamily="18" charset="0"/>
              </a:rPr>
              <a:t> If you have comments about how this template worked for you, email to sales@megaprint.com. We listen! Call us at 800-590-7850 if we can help in any way.</a:t>
            </a:r>
            <a:endParaRPr lang="en-US" sz="1500" b="1" dirty="0">
              <a:latin typeface="Times New Roman" pitchFamily="18" charset="0"/>
            </a:endParaRPr>
          </a:p>
        </p:txBody>
      </p:sp>
      <p:sp>
        <p:nvSpPr>
          <p:cNvPr id="29" name="Text Box 10"/>
          <p:cNvSpPr txBox="1">
            <a:spLocks noChangeArrowheads="1"/>
          </p:cNvSpPr>
          <p:nvPr/>
        </p:nvSpPr>
        <p:spPr bwMode="auto">
          <a:xfrm>
            <a:off x="9372599" y="3276600"/>
            <a:ext cx="8052967" cy="745253"/>
          </a:xfrm>
          <a:prstGeom prst="rect">
            <a:avLst/>
          </a:prstGeom>
          <a:noFill/>
          <a:ln w="9525">
            <a:noFill/>
            <a:miter lim="800000"/>
            <a:headEnd/>
            <a:tailEnd/>
          </a:ln>
          <a:effectLst/>
        </p:spPr>
        <p:txBody>
          <a:bodyPr wrap="square" lIns="52247" tIns="26123" rIns="52247" bIns="26123">
            <a:spAutoFit/>
          </a:bodyPr>
          <a:lstStyle/>
          <a:p>
            <a:pPr defTabSz="2508250">
              <a:spcBef>
                <a:spcPct val="50000"/>
              </a:spcBef>
            </a:pPr>
            <a:r>
              <a:rPr lang="en-US" sz="4500" b="1"/>
              <a:t>Methods</a:t>
            </a:r>
          </a:p>
        </p:txBody>
      </p:sp>
      <p:sp>
        <p:nvSpPr>
          <p:cNvPr id="30" name="Text Box 11"/>
          <p:cNvSpPr txBox="1">
            <a:spLocks noChangeArrowheads="1"/>
          </p:cNvSpPr>
          <p:nvPr/>
        </p:nvSpPr>
        <p:spPr bwMode="auto">
          <a:xfrm>
            <a:off x="27050999" y="3279775"/>
            <a:ext cx="8052967" cy="745253"/>
          </a:xfrm>
          <a:prstGeom prst="rect">
            <a:avLst/>
          </a:prstGeom>
          <a:noFill/>
          <a:ln w="9525">
            <a:noFill/>
            <a:miter lim="800000"/>
            <a:headEnd/>
            <a:tailEnd/>
          </a:ln>
          <a:effectLst/>
        </p:spPr>
        <p:txBody>
          <a:bodyPr wrap="square" lIns="52247" tIns="26123" rIns="52247" bIns="26123">
            <a:spAutoFit/>
          </a:bodyPr>
          <a:lstStyle/>
          <a:p>
            <a:pPr defTabSz="2508250">
              <a:spcBef>
                <a:spcPct val="50000"/>
              </a:spcBef>
            </a:pPr>
            <a:r>
              <a:rPr lang="en-US" sz="4500" b="1"/>
              <a:t>Conclusions</a:t>
            </a:r>
          </a:p>
        </p:txBody>
      </p:sp>
      <p:sp>
        <p:nvSpPr>
          <p:cNvPr id="31" name="AutoShape 13"/>
          <p:cNvSpPr>
            <a:spLocks noChangeArrowheads="1"/>
          </p:cNvSpPr>
          <p:nvPr/>
        </p:nvSpPr>
        <p:spPr bwMode="auto">
          <a:xfrm>
            <a:off x="406401" y="190500"/>
            <a:ext cx="34848799" cy="26289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lIns="52247" tIns="26123" rIns="52247" bIns="26123" anchor="ctr"/>
          <a:lstStyle/>
          <a:p>
            <a:pPr defTabSz="2508250"/>
            <a:endParaRPr lang="en-US" sz="4500">
              <a:solidFill>
                <a:schemeClr val="bg1"/>
              </a:solidFill>
            </a:endParaRPr>
          </a:p>
        </p:txBody>
      </p:sp>
      <p:sp>
        <p:nvSpPr>
          <p:cNvPr id="32" name="Text Box 14"/>
          <p:cNvSpPr txBox="1">
            <a:spLocks noChangeArrowheads="1"/>
          </p:cNvSpPr>
          <p:nvPr/>
        </p:nvSpPr>
        <p:spPr bwMode="auto">
          <a:xfrm>
            <a:off x="914399" y="317500"/>
            <a:ext cx="33522817" cy="2099470"/>
          </a:xfrm>
          <a:prstGeom prst="rect">
            <a:avLst/>
          </a:prstGeom>
          <a:noFill/>
          <a:ln w="9525">
            <a:noFill/>
            <a:miter lim="800000"/>
            <a:headEnd/>
            <a:tailEnd/>
          </a:ln>
          <a:effectLst/>
        </p:spPr>
        <p:txBody>
          <a:bodyPr wrap="square" lIns="52247" tIns="26123" rIns="52247" bIns="26123">
            <a:spAutoFit/>
          </a:bodyPr>
          <a:lstStyle/>
          <a:p>
            <a:pPr defTabSz="2508250">
              <a:spcBef>
                <a:spcPct val="50000"/>
              </a:spcBef>
            </a:pPr>
            <a:r>
              <a:rPr lang="en-US" sz="6500" b="1"/>
              <a:t>Title of the Research Study</a:t>
            </a:r>
          </a:p>
          <a:p>
            <a:pPr defTabSz="2508250"/>
            <a:r>
              <a:rPr lang="en-US" sz="4500" b="1"/>
              <a:t>PEOPLE WHO DID THE STUDY</a:t>
            </a:r>
          </a:p>
          <a:p>
            <a:pPr defTabSz="2508250"/>
            <a:r>
              <a:rPr lang="en-US" sz="2300" b="1" i="1"/>
              <a:t>UNIVERSITIES AND/OR  HOSPITALS THEY ARE AFFILIATED WITH</a:t>
            </a:r>
            <a:endParaRPr lang="en-US" sz="4500"/>
          </a:p>
        </p:txBody>
      </p:sp>
      <p:sp>
        <p:nvSpPr>
          <p:cNvPr id="33" name="Text Box 16"/>
          <p:cNvSpPr txBox="1">
            <a:spLocks noChangeArrowheads="1"/>
          </p:cNvSpPr>
          <p:nvPr/>
        </p:nvSpPr>
        <p:spPr bwMode="auto">
          <a:xfrm>
            <a:off x="514349" y="1104900"/>
            <a:ext cx="2996453" cy="1068419"/>
          </a:xfrm>
          <a:prstGeom prst="rect">
            <a:avLst/>
          </a:prstGeom>
          <a:noFill/>
          <a:ln w="9525">
            <a:noFill/>
            <a:miter lim="800000"/>
            <a:headEnd/>
            <a:tailEnd/>
          </a:ln>
          <a:effectLst/>
        </p:spPr>
        <p:txBody>
          <a:bodyPr wrap="square" lIns="52247" tIns="26123" rIns="52247" bIns="26123">
            <a:spAutoFit/>
          </a:bodyPr>
          <a:lstStyle/>
          <a:p>
            <a:pPr defTabSz="2508250">
              <a:spcBef>
                <a:spcPct val="50000"/>
              </a:spcBef>
            </a:pPr>
            <a:r>
              <a:rPr lang="en-US" sz="4500" b="1"/>
              <a:t>Logo</a:t>
            </a:r>
          </a:p>
          <a:p>
            <a:pPr defTabSz="2508250">
              <a:spcBef>
                <a:spcPct val="50000"/>
              </a:spcBef>
            </a:pPr>
            <a:endParaRPr lang="en-US" sz="1400">
              <a:solidFill>
                <a:srgbClr val="FF0000"/>
              </a:solidFill>
            </a:endParaRPr>
          </a:p>
        </p:txBody>
      </p:sp>
      <p:sp>
        <p:nvSpPr>
          <p:cNvPr id="34" name="Text Box 19"/>
          <p:cNvSpPr txBox="1">
            <a:spLocks noChangeArrowheads="1"/>
          </p:cNvSpPr>
          <p:nvPr/>
        </p:nvSpPr>
        <p:spPr bwMode="auto">
          <a:xfrm>
            <a:off x="9961562" y="8778875"/>
            <a:ext cx="6804445" cy="560588"/>
          </a:xfrm>
          <a:prstGeom prst="rect">
            <a:avLst/>
          </a:prstGeom>
          <a:noFill/>
          <a:ln w="9525">
            <a:noFill/>
            <a:miter lim="800000"/>
            <a:headEnd/>
            <a:tailEnd/>
          </a:ln>
          <a:effectLst/>
        </p:spPr>
        <p:txBody>
          <a:bodyPr wrap="square" lIns="52247" tIns="26123" rIns="52247" bIns="26123">
            <a:spAutoFit/>
          </a:bodyPr>
          <a:lstStyle/>
          <a:p>
            <a:pPr defTabSz="2508250">
              <a:spcBef>
                <a:spcPct val="50000"/>
              </a:spcBef>
            </a:pPr>
            <a:r>
              <a:rPr lang="en-US" sz="3300" b="1" i="1"/>
              <a:t>Figure #1</a:t>
            </a:r>
          </a:p>
        </p:txBody>
      </p:sp>
      <p:sp>
        <p:nvSpPr>
          <p:cNvPr id="35" name="Text Box 25"/>
          <p:cNvSpPr txBox="1">
            <a:spLocks noChangeArrowheads="1"/>
          </p:cNvSpPr>
          <p:nvPr/>
        </p:nvSpPr>
        <p:spPr bwMode="auto">
          <a:xfrm>
            <a:off x="18834099" y="8304213"/>
            <a:ext cx="6804445" cy="560588"/>
          </a:xfrm>
          <a:prstGeom prst="rect">
            <a:avLst/>
          </a:prstGeom>
          <a:noFill/>
          <a:ln w="9525">
            <a:noFill/>
            <a:miter lim="800000"/>
            <a:headEnd/>
            <a:tailEnd/>
          </a:ln>
          <a:effectLst/>
        </p:spPr>
        <p:txBody>
          <a:bodyPr wrap="square" lIns="52247" tIns="26123" rIns="52247" bIns="26123">
            <a:spAutoFit/>
          </a:bodyPr>
          <a:lstStyle/>
          <a:p>
            <a:pPr defTabSz="2508250">
              <a:spcBef>
                <a:spcPct val="50000"/>
              </a:spcBef>
            </a:pPr>
            <a:r>
              <a:rPr lang="en-US" sz="3300" b="1" i="1" dirty="0"/>
              <a:t>Figure #2</a:t>
            </a:r>
          </a:p>
        </p:txBody>
      </p:sp>
      <p:sp>
        <p:nvSpPr>
          <p:cNvPr id="36" name="AutoShape 26"/>
          <p:cNvSpPr>
            <a:spLocks noChangeArrowheads="1"/>
          </p:cNvSpPr>
          <p:nvPr/>
        </p:nvSpPr>
        <p:spPr bwMode="auto">
          <a:xfrm>
            <a:off x="18796000" y="9059169"/>
            <a:ext cx="6691732" cy="6485631"/>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37" name="Text Box 27"/>
          <p:cNvSpPr txBox="1">
            <a:spLocks noChangeArrowheads="1"/>
          </p:cNvSpPr>
          <p:nvPr/>
        </p:nvSpPr>
        <p:spPr bwMode="auto">
          <a:xfrm>
            <a:off x="27385962" y="12573000"/>
            <a:ext cx="6804445" cy="622143"/>
          </a:xfrm>
          <a:prstGeom prst="rect">
            <a:avLst/>
          </a:prstGeom>
          <a:noFill/>
          <a:ln w="9525">
            <a:noFill/>
            <a:miter lim="800000"/>
            <a:headEnd/>
            <a:tailEnd/>
          </a:ln>
          <a:effectLst/>
        </p:spPr>
        <p:txBody>
          <a:bodyPr wrap="square" lIns="52247" tIns="26123" rIns="52247" bIns="26123">
            <a:spAutoFit/>
          </a:bodyPr>
          <a:lstStyle/>
          <a:p>
            <a:pPr defTabSz="2508250">
              <a:spcBef>
                <a:spcPct val="50000"/>
              </a:spcBef>
            </a:pPr>
            <a:r>
              <a:rPr lang="en-US" sz="3700"/>
              <a:t>Bibliography</a:t>
            </a:r>
          </a:p>
        </p:txBody>
      </p:sp>
      <p:sp>
        <p:nvSpPr>
          <p:cNvPr id="38" name="Rectangle 35"/>
          <p:cNvSpPr>
            <a:spLocks noChangeArrowheads="1"/>
          </p:cNvSpPr>
          <p:nvPr/>
        </p:nvSpPr>
        <p:spPr bwMode="auto">
          <a:xfrm>
            <a:off x="9683750" y="9456738"/>
            <a:ext cx="7373216" cy="6202362"/>
          </a:xfrm>
          <a:prstGeom prst="rect">
            <a:avLst/>
          </a:prstGeom>
          <a:solidFill>
            <a:schemeClr val="bg1"/>
          </a:solidFill>
          <a:ln w="9525">
            <a:solidFill>
              <a:schemeClr val="tx1"/>
            </a:solidFill>
            <a:miter lim="800000"/>
            <a:headEnd/>
            <a:tailEnd/>
          </a:ln>
          <a:effectLst/>
        </p:spPr>
        <p:txBody>
          <a:bodyPr wrap="none" lIns="52247" tIns="26123" rIns="52247" bIns="26123" anchor="ctr"/>
          <a:lstStyle/>
          <a:p>
            <a:pPr defTabSz="522288" eaLnBrk="0" hangingPunct="0"/>
            <a:r>
              <a:rPr lang="en-US" sz="2100">
                <a:latin typeface="Times New Roman" pitchFamily="18" charset="0"/>
              </a:rPr>
              <a:t>CHART or PICTURE</a:t>
            </a:r>
          </a:p>
        </p:txBody>
      </p:sp>
      <p:sp>
        <p:nvSpPr>
          <p:cNvPr id="39" name="Text Box 36"/>
          <p:cNvSpPr txBox="1">
            <a:spLocks noChangeArrowheads="1"/>
          </p:cNvSpPr>
          <p:nvPr/>
        </p:nvSpPr>
        <p:spPr bwMode="auto">
          <a:xfrm>
            <a:off x="9448800" y="4419600"/>
            <a:ext cx="7720028" cy="4157663"/>
          </a:xfrm>
          <a:prstGeom prst="rect">
            <a:avLst/>
          </a:prstGeom>
          <a:noFill/>
          <a:ln w="57150" cmpd="thinThick">
            <a:noFill/>
            <a:miter lim="800000"/>
            <a:headEnd/>
            <a:tailEnd/>
          </a:ln>
          <a:effectLst/>
        </p:spPr>
        <p:txBody>
          <a:bodyPr wrap="square" lIns="34951" tIns="17475" rIns="34951" bIns="17475">
            <a:spAutoFit/>
          </a:bodyPr>
          <a:lstStyle/>
          <a:p>
            <a:pPr algn="l" defTabSz="350838" eaLnBrk="0" hangingPunct="0">
              <a:lnSpc>
                <a:spcPct val="95000"/>
              </a:lnSpc>
            </a:pPr>
            <a:r>
              <a:rPr lang="en-US" sz="16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50838" eaLnBrk="0" hangingPunct="0">
              <a:lnSpc>
                <a:spcPct val="95000"/>
              </a:lnSpc>
            </a:pPr>
            <a:endParaRPr lang="en-US" sz="1600">
              <a:latin typeface="Times New Roman" pitchFamily="18" charset="0"/>
            </a:endParaRPr>
          </a:p>
          <a:p>
            <a:pPr algn="l" defTabSz="350838" eaLnBrk="0" hangingPunct="0">
              <a:lnSpc>
                <a:spcPct val="95000"/>
              </a:lnSpc>
            </a:pPr>
            <a:r>
              <a:rPr lang="en-US" sz="16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600" b="1">
              <a:latin typeface="Times New Roman" pitchFamily="18" charset="0"/>
            </a:endParaRPr>
          </a:p>
          <a:p>
            <a:pPr algn="l" defTabSz="350838" eaLnBrk="0" hangingPunct="0"/>
            <a:endParaRPr lang="en-US" sz="1200">
              <a:latin typeface="Times New Roman" pitchFamily="18" charset="0"/>
            </a:endParaRPr>
          </a:p>
        </p:txBody>
      </p:sp>
      <p:sp>
        <p:nvSpPr>
          <p:cNvPr id="40" name="Text Box 38"/>
          <p:cNvSpPr txBox="1">
            <a:spLocks noChangeArrowheads="1"/>
          </p:cNvSpPr>
          <p:nvPr/>
        </p:nvSpPr>
        <p:spPr bwMode="auto">
          <a:xfrm>
            <a:off x="27190700" y="13115925"/>
            <a:ext cx="7525814" cy="2352675"/>
          </a:xfrm>
          <a:prstGeom prst="rect">
            <a:avLst/>
          </a:prstGeom>
          <a:noFill/>
          <a:ln w="57150" cmpd="thinThick">
            <a:noFill/>
            <a:miter lim="800000"/>
            <a:headEnd/>
            <a:tailEnd/>
          </a:ln>
          <a:effectLst/>
        </p:spPr>
        <p:txBody>
          <a:bodyPr wrap="square" lIns="34951" tIns="17475" rIns="34951" bIns="17475">
            <a:spAutoFit/>
          </a:bodyPr>
          <a:lstStyle/>
          <a:p>
            <a:pPr marL="195263" indent="-195263" algn="l" defTabSz="350838" eaLnBrk="0" hangingPunct="0">
              <a:lnSpc>
                <a:spcPct val="95000"/>
              </a:lnSpc>
            </a:pPr>
            <a:endParaRPr lang="en-US" sz="1600" b="1" u="sng">
              <a:latin typeface="Times New Roman" pitchFamily="18" charset="0"/>
            </a:endParaRPr>
          </a:p>
          <a:p>
            <a:pPr marL="195263" indent="-195263" algn="l" defTabSz="350838" eaLnBrk="0" hangingPunct="0">
              <a:lnSpc>
                <a:spcPct val="95000"/>
              </a:lnSpc>
              <a:buFontTx/>
              <a:buAutoNum type="arabicPeriod"/>
            </a:pPr>
            <a:r>
              <a:rPr lang="en-US" sz="1600" b="1">
                <a:latin typeface="Times New Roman" pitchFamily="18" charset="0"/>
              </a:rPr>
              <a:t>Xxxxxxxxxxxxxxxxxxxxxxxxxxxxxxxxxxxxxxxxxxxxxxxxxxxxxxxxxxxxxxxxxxxxxxxxxxxxxxxxxxxxxxxxxxx</a:t>
            </a:r>
          </a:p>
          <a:p>
            <a:pPr marL="195263" indent="-195263" algn="l" defTabSz="350838" eaLnBrk="0" hangingPunct="0">
              <a:lnSpc>
                <a:spcPct val="95000"/>
              </a:lnSpc>
              <a:buFontTx/>
              <a:buAutoNum type="arabicPeriod"/>
            </a:pPr>
            <a:r>
              <a:rPr lang="en-US" sz="1600" b="1">
                <a:latin typeface="Times New Roman" pitchFamily="18" charset="0"/>
              </a:rPr>
              <a:t>Xxxxxxxxxxxxxxxxxxxxxxxxxxxxxxxxxxxxxxxxxxxxxxxxxxxxxxxxxxxxxxxxxxxxxxxxxxxxxxxxxxxxxxxxxxxx</a:t>
            </a:r>
          </a:p>
          <a:p>
            <a:pPr marL="195263" indent="-195263" algn="l" defTabSz="350838" eaLnBrk="0" hangingPunct="0">
              <a:lnSpc>
                <a:spcPct val="95000"/>
              </a:lnSpc>
              <a:buFont typeface="Symbol" pitchFamily="18" charset="2"/>
              <a:buAutoNum type="arabicPeriod"/>
            </a:pPr>
            <a:r>
              <a:rPr lang="en-US" sz="1600" b="1">
                <a:latin typeface="Times New Roman" pitchFamily="18" charset="0"/>
              </a:rPr>
              <a:t>Xxxxxxxxxxxxxxxxxxxxxxxxxxxxxxxxxxxxxxxxxxxxxxxxxxxxxxxxxxxxxxxxxxxxxxxxxxxxxxxxxxxxxxxxxxxxxxxxxxxxxxxxxxxxxxxxxxxxxxx</a:t>
            </a:r>
          </a:p>
          <a:p>
            <a:pPr marL="195263" indent="-195263" algn="l" defTabSz="350838" eaLnBrk="0" hangingPunct="0">
              <a:lnSpc>
                <a:spcPct val="95000"/>
              </a:lnSpc>
              <a:buFont typeface="Symbol" pitchFamily="18" charset="2"/>
              <a:buAutoNum type="arabicPeriod"/>
            </a:pPr>
            <a:r>
              <a:rPr lang="en-US" sz="1600" b="1">
                <a:latin typeface="Times New Roman" pitchFamily="18" charset="0"/>
              </a:rPr>
              <a:t>Xxxxxxxxxxxxxxxxxxxxxxxxxxxxxxxxxxxxxxxxxxxxxxxxxxxxxxxxxxxxxxxxxxxxxxxxxxxxxxxxxxx</a:t>
            </a:r>
          </a:p>
          <a:p>
            <a:pPr marL="195263" indent="-195263" algn="l" defTabSz="350838" eaLnBrk="0" hangingPunct="0">
              <a:lnSpc>
                <a:spcPct val="95000"/>
              </a:lnSpc>
              <a:buFont typeface="Symbol" pitchFamily="18" charset="2"/>
              <a:buAutoNum type="arabicPeriod"/>
            </a:pPr>
            <a:endParaRPr lang="en-US" sz="1600" b="1">
              <a:latin typeface="Times New Roman" pitchFamily="18" charset="0"/>
            </a:endParaRPr>
          </a:p>
        </p:txBody>
      </p:sp>
      <p:sp>
        <p:nvSpPr>
          <p:cNvPr id="41" name="Text Box 39"/>
          <p:cNvSpPr txBox="1">
            <a:spLocks noChangeArrowheads="1"/>
          </p:cNvSpPr>
          <p:nvPr/>
        </p:nvSpPr>
        <p:spPr bwMode="auto">
          <a:xfrm>
            <a:off x="18189575" y="4457700"/>
            <a:ext cx="8000946" cy="3719377"/>
          </a:xfrm>
          <a:prstGeom prst="rect">
            <a:avLst/>
          </a:prstGeom>
          <a:noFill/>
          <a:ln w="57150" cmpd="thinThick">
            <a:noFill/>
            <a:miter lim="800000"/>
            <a:headEnd/>
            <a:tailEnd/>
          </a:ln>
          <a:effectLst/>
        </p:spPr>
        <p:txBody>
          <a:bodyPr wrap="square" lIns="34951" tIns="17475" rIns="34951" bIns="17475">
            <a:spAutoFit/>
          </a:bodyPr>
          <a:lstStyle/>
          <a:p>
            <a:pPr algn="l" defTabSz="350838" eaLnBrk="0" hangingPunct="0">
              <a:lnSpc>
                <a:spcPct val="95000"/>
              </a:lnSpc>
            </a:pPr>
            <a:r>
              <a:rPr lang="en-US" sz="16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50838" eaLnBrk="0" hangingPunct="0">
              <a:lnSpc>
                <a:spcPct val="95000"/>
              </a:lnSpc>
            </a:pPr>
            <a:endParaRPr lang="en-US" sz="1600">
              <a:latin typeface="Times New Roman" pitchFamily="18" charset="0"/>
            </a:endParaRPr>
          </a:p>
          <a:p>
            <a:pPr algn="l" defTabSz="350838" eaLnBrk="0" hangingPunct="0">
              <a:lnSpc>
                <a:spcPct val="95000"/>
              </a:lnSpc>
            </a:pPr>
            <a:r>
              <a:rPr lang="en-US" sz="16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600" b="1">
              <a:latin typeface="Times New Roman" pitchFamily="18" charset="0"/>
            </a:endParaRPr>
          </a:p>
          <a:p>
            <a:pPr algn="l" defTabSz="350838" eaLnBrk="0" hangingPunct="0">
              <a:lnSpc>
                <a:spcPct val="95000"/>
              </a:lnSpc>
            </a:pPr>
            <a:endParaRPr lang="en-US" sz="1200">
              <a:latin typeface="Times New Roman" pitchFamily="18" charset="0"/>
            </a:endParaRPr>
          </a:p>
        </p:txBody>
      </p:sp>
      <p:sp>
        <p:nvSpPr>
          <p:cNvPr id="42" name="Text Box 40"/>
          <p:cNvSpPr txBox="1">
            <a:spLocks noChangeArrowheads="1"/>
          </p:cNvSpPr>
          <p:nvPr/>
        </p:nvSpPr>
        <p:spPr bwMode="auto">
          <a:xfrm>
            <a:off x="27012900" y="4479925"/>
            <a:ext cx="7938519" cy="3719377"/>
          </a:xfrm>
          <a:prstGeom prst="rect">
            <a:avLst/>
          </a:prstGeom>
          <a:noFill/>
          <a:ln w="57150" cmpd="thinThick">
            <a:noFill/>
            <a:miter lim="800000"/>
            <a:headEnd/>
            <a:tailEnd/>
          </a:ln>
          <a:effectLst/>
        </p:spPr>
        <p:txBody>
          <a:bodyPr wrap="square" lIns="34951" tIns="17475" rIns="34951" bIns="17475">
            <a:spAutoFit/>
          </a:bodyPr>
          <a:lstStyle/>
          <a:p>
            <a:pPr algn="l" defTabSz="350838" eaLnBrk="0" hangingPunct="0">
              <a:lnSpc>
                <a:spcPct val="95000"/>
              </a:lnSpc>
            </a:pPr>
            <a:r>
              <a:rPr lang="en-US" sz="16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50838" eaLnBrk="0" hangingPunct="0">
              <a:lnSpc>
                <a:spcPct val="95000"/>
              </a:lnSpc>
            </a:pPr>
            <a:endParaRPr lang="en-US" sz="1600">
              <a:latin typeface="Times New Roman" pitchFamily="18" charset="0"/>
            </a:endParaRPr>
          </a:p>
          <a:p>
            <a:pPr algn="l" defTabSz="350838" eaLnBrk="0" hangingPunct="0">
              <a:lnSpc>
                <a:spcPct val="95000"/>
              </a:lnSpc>
            </a:pPr>
            <a:r>
              <a:rPr lang="en-US" sz="16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600" b="1">
              <a:latin typeface="Times New Roman" pitchFamily="18" charset="0"/>
            </a:endParaRPr>
          </a:p>
          <a:p>
            <a:pPr algn="l" defTabSz="350838" eaLnBrk="0" hangingPunct="0">
              <a:lnSpc>
                <a:spcPct val="95000"/>
              </a:lnSpc>
            </a:pPr>
            <a:endParaRPr lang="en-US" sz="1200">
              <a:latin typeface="Times New Roman" pitchFamily="18" charset="0"/>
            </a:endParaRPr>
          </a:p>
        </p:txBody>
      </p:sp>
      <p:sp>
        <p:nvSpPr>
          <p:cNvPr id="43" name="Text Box 42"/>
          <p:cNvSpPr txBox="1">
            <a:spLocks noChangeArrowheads="1"/>
          </p:cNvSpPr>
          <p:nvPr/>
        </p:nvSpPr>
        <p:spPr bwMode="auto">
          <a:xfrm>
            <a:off x="577849" y="3276600"/>
            <a:ext cx="8052967" cy="745253"/>
          </a:xfrm>
          <a:prstGeom prst="rect">
            <a:avLst/>
          </a:prstGeom>
          <a:noFill/>
          <a:ln w="9525">
            <a:noFill/>
            <a:miter lim="800000"/>
            <a:headEnd/>
            <a:tailEnd/>
          </a:ln>
          <a:effectLst/>
        </p:spPr>
        <p:txBody>
          <a:bodyPr wrap="square" lIns="52247" tIns="26123" rIns="52247" bIns="26123">
            <a:spAutoFit/>
          </a:bodyPr>
          <a:lstStyle/>
          <a:p>
            <a:pPr defTabSz="2508250">
              <a:spcBef>
                <a:spcPct val="50000"/>
              </a:spcBef>
            </a:pPr>
            <a:r>
              <a:rPr lang="en-US" sz="4500" b="1"/>
              <a:t>Introduction</a:t>
            </a:r>
          </a:p>
        </p:txBody>
      </p:sp>
      <p:sp>
        <p:nvSpPr>
          <p:cNvPr id="44" name="Text Box 43"/>
          <p:cNvSpPr txBox="1">
            <a:spLocks noChangeArrowheads="1"/>
          </p:cNvSpPr>
          <p:nvPr/>
        </p:nvSpPr>
        <p:spPr bwMode="auto">
          <a:xfrm>
            <a:off x="18141949" y="3282950"/>
            <a:ext cx="8052967" cy="745253"/>
          </a:xfrm>
          <a:prstGeom prst="rect">
            <a:avLst/>
          </a:prstGeom>
          <a:noFill/>
          <a:ln w="9525">
            <a:noFill/>
            <a:miter lim="800000"/>
            <a:headEnd/>
            <a:tailEnd/>
          </a:ln>
          <a:effectLst/>
        </p:spPr>
        <p:txBody>
          <a:bodyPr wrap="square" lIns="52247" tIns="26123" rIns="52247" bIns="26123">
            <a:spAutoFit/>
          </a:bodyPr>
          <a:lstStyle/>
          <a:p>
            <a:pPr defTabSz="2508250">
              <a:spcBef>
                <a:spcPct val="50000"/>
              </a:spcBef>
            </a:pPr>
            <a:r>
              <a:rPr lang="en-US" sz="4500" b="1"/>
              <a:t>Results</a:t>
            </a:r>
          </a:p>
        </p:txBody>
      </p:sp>
      <p:sp>
        <p:nvSpPr>
          <p:cNvPr id="45" name="Text Box 49"/>
          <p:cNvSpPr txBox="1">
            <a:spLocks noChangeArrowheads="1"/>
          </p:cNvSpPr>
          <p:nvPr/>
        </p:nvSpPr>
        <p:spPr bwMode="auto">
          <a:xfrm>
            <a:off x="29544962" y="1119188"/>
            <a:ext cx="2996453" cy="1068419"/>
          </a:xfrm>
          <a:prstGeom prst="rect">
            <a:avLst/>
          </a:prstGeom>
          <a:noFill/>
          <a:ln w="9525">
            <a:noFill/>
            <a:miter lim="800000"/>
            <a:headEnd/>
            <a:tailEnd/>
          </a:ln>
          <a:effectLst/>
        </p:spPr>
        <p:txBody>
          <a:bodyPr wrap="square" lIns="52247" tIns="26123" rIns="52247" bIns="26123">
            <a:spAutoFit/>
          </a:bodyPr>
          <a:lstStyle/>
          <a:p>
            <a:pPr defTabSz="2508250">
              <a:spcBef>
                <a:spcPct val="50000"/>
              </a:spcBef>
            </a:pPr>
            <a:r>
              <a:rPr lang="en-US" sz="4500" b="1"/>
              <a:t>Logo</a:t>
            </a:r>
          </a:p>
          <a:p>
            <a:pPr defTabSz="2508250">
              <a:spcBef>
                <a:spcPct val="50000"/>
              </a:spcBef>
            </a:pPr>
            <a:endParaRPr lang="en-US" sz="140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Custom 19">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508250" rtl="0" eaLnBrk="1" fontAlgn="base" latinLnBrk="0" hangingPunct="1">
          <a:lnSpc>
            <a:spcPct val="100000"/>
          </a:lnSpc>
          <a:spcBef>
            <a:spcPct val="0"/>
          </a:spcBef>
          <a:spcAft>
            <a:spcPct val="0"/>
          </a:spcAft>
          <a:buClrTx/>
          <a:buSzTx/>
          <a:buFontTx/>
          <a:buNone/>
          <a:tabLst/>
          <a:defRPr kumimoji="0" lang="en-US" sz="4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508250" rtl="0" eaLnBrk="1" fontAlgn="base" latinLnBrk="0" hangingPunct="1">
          <a:lnSpc>
            <a:spcPct val="100000"/>
          </a:lnSpc>
          <a:spcBef>
            <a:spcPct val="0"/>
          </a:spcBef>
          <a:spcAft>
            <a:spcPct val="0"/>
          </a:spcAft>
          <a:buClrTx/>
          <a:buSzTx/>
          <a:buFontTx/>
          <a:buNone/>
          <a:tabLst/>
          <a:defRPr kumimoji="0" lang="en-US" sz="4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643</Words>
  <Application>Microsoft Office PowerPoint</Application>
  <PresentationFormat>Custom</PresentationFormat>
  <Paragraphs>53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36x72 Horizontal Template</dc:title>
  <dc:creator>Ethan Shulda</dc:creator>
  <dc:description>©MegaPrint Inc. 2009</dc:description>
  <cp:lastModifiedBy>Jay Buckley</cp:lastModifiedBy>
  <cp:revision>33</cp:revision>
  <dcterms:created xsi:type="dcterms:W3CDTF">2008-12-04T00:20:37Z</dcterms:created>
  <dcterms:modified xsi:type="dcterms:W3CDTF">2015-03-30T13:37:25Z</dcterms:modified>
  <cp:category>Research Poster</cp:category>
</cp:coreProperties>
</file>