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5661600" cy="164592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3" d="100"/>
          <a:sy n="33" d="100"/>
        </p:scale>
        <p:origin x="-58" y="-398"/>
      </p:cViewPr>
      <p:guideLst>
        <p:guide orient="horz" pos="5192"/>
        <p:guide orient="horz" pos="10098"/>
        <p:guide pos="112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395288" y="692150"/>
            <a:ext cx="7507288"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1E29DD-97D2-4C65-B85D-5B8AD61BAF17}" type="slidenum">
              <a:rPr lang="en-US"/>
              <a:pPr/>
              <a:t>‹#›</a:t>
            </a:fld>
            <a:endParaRPr lang="en-US"/>
          </a:p>
        </p:txBody>
      </p:sp>
    </p:spTree>
    <p:extLst>
      <p:ext uri="{BB962C8B-B14F-4D97-AF65-F5344CB8AC3E}">
        <p14:creationId xmlns:p14="http://schemas.microsoft.com/office/powerpoint/2010/main" val="39213021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A3F074-3981-483C-AF05-8E7A29E57E95}" type="slidenum">
              <a:rPr lang="en-US"/>
              <a:pPr/>
              <a:t>1</a:t>
            </a:fld>
            <a:endParaRPr lang="en-US"/>
          </a:p>
        </p:txBody>
      </p:sp>
      <p:sp>
        <p:nvSpPr>
          <p:cNvPr id="4098" name="Rectangle 2"/>
          <p:cNvSpPr>
            <a:spLocks noGrp="1" noRot="1" noChangeAspect="1" noChangeArrowheads="1" noTextEdit="1"/>
          </p:cNvSpPr>
          <p:nvPr>
            <p:ph type="sldImg"/>
          </p:nvPr>
        </p:nvSpPr>
        <p:spPr>
          <a:xfrm>
            <a:off x="-395288" y="692150"/>
            <a:ext cx="7507288"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9519880" y="16151789"/>
            <a:ext cx="3264853" cy="1547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2792654" y="16066545"/>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4" name="AutoShape 30"/>
          <p:cNvSpPr>
            <a:spLocks noChangeArrowheads="1"/>
          </p:cNvSpPr>
          <p:nvPr/>
        </p:nvSpPr>
        <p:spPr bwMode="auto">
          <a:xfrm>
            <a:off x="26765250" y="3048000"/>
            <a:ext cx="848995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5" name="AutoShape 29"/>
          <p:cNvSpPr>
            <a:spLocks noChangeArrowheads="1"/>
          </p:cNvSpPr>
          <p:nvPr/>
        </p:nvSpPr>
        <p:spPr bwMode="auto">
          <a:xfrm>
            <a:off x="9201150" y="3048000"/>
            <a:ext cx="848995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6" name="AutoShape 31"/>
          <p:cNvSpPr>
            <a:spLocks noChangeArrowheads="1"/>
          </p:cNvSpPr>
          <p:nvPr/>
        </p:nvSpPr>
        <p:spPr bwMode="auto">
          <a:xfrm>
            <a:off x="17970500" y="3048000"/>
            <a:ext cx="848995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7" name="AutoShape 4"/>
          <p:cNvSpPr>
            <a:spLocks noChangeArrowheads="1"/>
          </p:cNvSpPr>
          <p:nvPr/>
        </p:nvSpPr>
        <p:spPr bwMode="auto">
          <a:xfrm>
            <a:off x="406400" y="3048000"/>
            <a:ext cx="848995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8" name="Text Box 9"/>
          <p:cNvSpPr txBox="1">
            <a:spLocks noChangeArrowheads="1"/>
          </p:cNvSpPr>
          <p:nvPr/>
        </p:nvSpPr>
        <p:spPr bwMode="auto">
          <a:xfrm>
            <a:off x="625475" y="4425950"/>
            <a:ext cx="8011350" cy="9609218"/>
          </a:xfrm>
          <a:prstGeom prst="rect">
            <a:avLst/>
          </a:prstGeom>
          <a:noFill/>
          <a:ln w="9525">
            <a:noFill/>
            <a:miter lim="800000"/>
            <a:headEnd/>
            <a:tailEnd/>
          </a:ln>
          <a:effectLst/>
        </p:spPr>
        <p:txBody>
          <a:bodyPr wrap="square" lIns="52247" tIns="26123" rIns="52247" bIns="26123">
            <a:spAutoFit/>
          </a:bodyPr>
          <a:lstStyle/>
          <a:p>
            <a:pPr algn="l" defTabSz="2508250" eaLnBrk="0" hangingPunct="0">
              <a:lnSpc>
                <a:spcPct val="90000"/>
              </a:lnSpc>
            </a:pPr>
            <a:r>
              <a:rPr lang="en-US" sz="1500" dirty="0">
                <a:latin typeface="Times New Roman" pitchFamily="18" charset="0"/>
              </a:rPr>
              <a:t>We hope you find this template useful! This one is set up to yield a </a:t>
            </a:r>
            <a:r>
              <a:rPr lang="en-US" sz="1500" dirty="0" smtClean="0">
                <a:latin typeface="Times New Roman" pitchFamily="18" charset="0"/>
              </a:rPr>
              <a:t>78x36</a:t>
            </a:r>
            <a:r>
              <a:rPr lang="en-US" sz="1500" dirty="0" smtClean="0">
                <a:latin typeface="Times New Roman" pitchFamily="18" charset="0"/>
              </a:rPr>
              <a:t>” (6x3’) </a:t>
            </a:r>
            <a:r>
              <a:rPr lang="en-US" sz="1500" dirty="0">
                <a:latin typeface="Times New Roman" pitchFamily="18" charset="0"/>
              </a:rPr>
              <a:t>horizontal poster when we print it at 200%.</a:t>
            </a:r>
          </a:p>
          <a:p>
            <a:pPr algn="l" defTabSz="2508250" eaLnBrk="0" hangingPunct="0">
              <a:lnSpc>
                <a:spcPct val="90000"/>
              </a:lnSpc>
            </a:pPr>
            <a:endParaRPr lang="en-US" sz="1500" dirty="0">
              <a:latin typeface="Times New Roman" pitchFamily="18" charset="0"/>
            </a:endParaRPr>
          </a:p>
          <a:p>
            <a:pPr algn="l" defTabSz="4389438" eaLnBrk="0" hangingPunct="0">
              <a:lnSpc>
                <a:spcPct val="90000"/>
              </a:lnSpc>
            </a:pPr>
            <a:r>
              <a:rPr lang="en-US" sz="15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b="1" dirty="0">
                <a:latin typeface="Times New Roman" pitchFamily="18" charset="0"/>
              </a:rPr>
              <a:t>How to bring things in from Excel® and Word®</a:t>
            </a:r>
            <a:endParaRPr lang="en-US" sz="1500" dirty="0">
              <a:latin typeface="Times New Roman" pitchFamily="18" charset="0"/>
            </a:endParaRP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b="1" dirty="0">
                <a:latin typeface="Times New Roman" pitchFamily="18" charset="0"/>
              </a:rPr>
              <a:t>Excel</a:t>
            </a:r>
            <a:r>
              <a:rPr lang="en-US" sz="1500" dirty="0">
                <a:latin typeface="Times New Roman" pitchFamily="18" charset="0"/>
              </a:rPr>
              <a:t>- select the chart, then copy (</a:t>
            </a:r>
            <a:r>
              <a:rPr lang="en-US" sz="1500" dirty="0" err="1">
                <a:latin typeface="Times New Roman" pitchFamily="18" charset="0"/>
              </a:rPr>
              <a:t>ctl+C</a:t>
            </a:r>
            <a:r>
              <a:rPr lang="en-US" sz="1500" dirty="0">
                <a:latin typeface="Times New Roman" pitchFamily="18" charset="0"/>
              </a:rPr>
              <a:t>), and paste (</a:t>
            </a:r>
            <a:r>
              <a:rPr lang="en-US" sz="1500" dirty="0" err="1">
                <a:latin typeface="Times New Roman" pitchFamily="18" charset="0"/>
              </a:rPr>
              <a:t>ctl+V</a:t>
            </a:r>
            <a:r>
              <a:rPr lang="en-US" sz="1500" dirty="0">
                <a:latin typeface="Times New Roman" pitchFamily="18" charset="0"/>
              </a:rPr>
              <a:t>) into PowerPoint®. The chart can then be stretched to fit or edited as required. </a:t>
            </a:r>
            <a:r>
              <a:rPr lang="en-US" sz="1500" b="1" i="1" u="sng" dirty="0">
                <a:latin typeface="Times New Roman" pitchFamily="18" charset="0"/>
              </a:rPr>
              <a:t>Watch out</a:t>
            </a:r>
            <a:r>
              <a:rPr lang="en-US" sz="15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b="1" dirty="0">
                <a:latin typeface="Times New Roman" pitchFamily="18" charset="0"/>
              </a:rPr>
              <a:t>Word</a:t>
            </a:r>
            <a:r>
              <a:rPr lang="en-US" sz="15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b="1" dirty="0">
                <a:latin typeface="Times New Roman" pitchFamily="18" charset="0"/>
              </a:rPr>
              <a:t>Tables</a:t>
            </a:r>
            <a:r>
              <a:rPr lang="en-US" sz="1500" dirty="0">
                <a:latin typeface="Times New Roman" pitchFamily="18" charset="0"/>
              </a:rPr>
              <a:t> that come in funny can often be fixed by doing paste &gt;special &gt;enhanced metafile.</a:t>
            </a:r>
          </a:p>
          <a:p>
            <a:pPr algn="l" defTabSz="4389438" eaLnBrk="0" hangingPunct="0">
              <a:lnSpc>
                <a:spcPct val="90000"/>
              </a:lnSpc>
            </a:pPr>
            <a:endParaRPr lang="en-US" sz="1500" b="1" dirty="0">
              <a:latin typeface="Times New Roman" pitchFamily="18" charset="0"/>
            </a:endParaRPr>
          </a:p>
          <a:p>
            <a:pPr algn="l" defTabSz="4389438" eaLnBrk="0" hangingPunct="0">
              <a:lnSpc>
                <a:spcPct val="90000"/>
              </a:lnSpc>
            </a:pPr>
            <a:r>
              <a:rPr lang="en-US" sz="1500" b="1" dirty="0">
                <a:latin typeface="Times New Roman" pitchFamily="18" charset="0"/>
              </a:rPr>
              <a:t>Photos</a:t>
            </a:r>
            <a:endParaRPr lang="en-US" sz="1500" dirty="0">
              <a:latin typeface="Times New Roman" pitchFamily="18" charset="0"/>
            </a:endParaRP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dirty="0">
                <a:latin typeface="Times New Roman" pitchFamily="18" charset="0"/>
              </a:rPr>
              <a:t>We need images to be 72 to 100 dpi in their </a:t>
            </a:r>
            <a:r>
              <a:rPr lang="en-US" sz="1500" u="sng" dirty="0">
                <a:latin typeface="Times New Roman" pitchFamily="18" charset="0"/>
              </a:rPr>
              <a:t>final size</a:t>
            </a:r>
            <a:r>
              <a:rPr lang="en-US" sz="15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0000"/>
              </a:lnSpc>
            </a:pPr>
            <a:endParaRPr lang="en-US" sz="1500" b="1" dirty="0">
              <a:latin typeface="Times New Roman" pitchFamily="18" charset="0"/>
            </a:endParaRPr>
          </a:p>
          <a:p>
            <a:pPr algn="l" defTabSz="4389438" eaLnBrk="0" hangingPunct="0">
              <a:lnSpc>
                <a:spcPct val="90000"/>
              </a:lnSpc>
            </a:pPr>
            <a:r>
              <a:rPr lang="en-US" sz="1500" b="1" dirty="0">
                <a:latin typeface="Times New Roman" pitchFamily="18" charset="0"/>
              </a:rPr>
              <a:t>Preview: </a:t>
            </a:r>
            <a:r>
              <a:rPr lang="en-US" sz="15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0000"/>
              </a:lnSpc>
            </a:pPr>
            <a:endParaRPr lang="en-US" sz="1500" dirty="0">
              <a:latin typeface="Times New Roman" pitchFamily="18" charset="0"/>
            </a:endParaRPr>
          </a:p>
          <a:p>
            <a:pPr algn="l" defTabSz="4389438" eaLnBrk="0" hangingPunct="0">
              <a:lnSpc>
                <a:spcPct val="90000"/>
              </a:lnSpc>
            </a:pPr>
            <a:r>
              <a:rPr lang="en-US" sz="1500" b="1" dirty="0">
                <a:latin typeface="Times New Roman" pitchFamily="18" charset="0"/>
              </a:rPr>
              <a:t>Feedback:</a:t>
            </a:r>
            <a:r>
              <a:rPr lang="en-US" sz="1500" dirty="0">
                <a:latin typeface="Times New Roman" pitchFamily="18" charset="0"/>
              </a:rPr>
              <a:t> If you have comments about how this template worked for you, email to sales@megaprint.com. We listen! Call us at 800-590-7850 if we can help in any way.</a:t>
            </a:r>
            <a:endParaRPr lang="en-US" sz="1500" b="1" dirty="0">
              <a:latin typeface="Times New Roman" pitchFamily="18" charset="0"/>
            </a:endParaRPr>
          </a:p>
        </p:txBody>
      </p:sp>
      <p:sp>
        <p:nvSpPr>
          <p:cNvPr id="29" name="Text Box 10"/>
          <p:cNvSpPr txBox="1">
            <a:spLocks noChangeArrowheads="1"/>
          </p:cNvSpPr>
          <p:nvPr/>
        </p:nvSpPr>
        <p:spPr bwMode="auto">
          <a:xfrm>
            <a:off x="9372599" y="3276600"/>
            <a:ext cx="8052967" cy="745253"/>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a:t>Methods</a:t>
            </a:r>
          </a:p>
        </p:txBody>
      </p:sp>
      <p:sp>
        <p:nvSpPr>
          <p:cNvPr id="30" name="Text Box 11"/>
          <p:cNvSpPr txBox="1">
            <a:spLocks noChangeArrowheads="1"/>
          </p:cNvSpPr>
          <p:nvPr/>
        </p:nvSpPr>
        <p:spPr bwMode="auto">
          <a:xfrm>
            <a:off x="27050999" y="3279775"/>
            <a:ext cx="8052967" cy="745253"/>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a:t>Conclusions</a:t>
            </a:r>
          </a:p>
        </p:txBody>
      </p:sp>
      <p:sp>
        <p:nvSpPr>
          <p:cNvPr id="31" name="AutoShape 13"/>
          <p:cNvSpPr>
            <a:spLocks noChangeArrowheads="1"/>
          </p:cNvSpPr>
          <p:nvPr/>
        </p:nvSpPr>
        <p:spPr bwMode="auto">
          <a:xfrm>
            <a:off x="406401" y="190500"/>
            <a:ext cx="34848799" cy="26289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2247" tIns="26123" rIns="52247" bIns="26123" anchor="ctr"/>
          <a:lstStyle/>
          <a:p>
            <a:pPr defTabSz="2508250"/>
            <a:endParaRPr lang="en-US" sz="4500">
              <a:solidFill>
                <a:schemeClr val="bg1"/>
              </a:solidFill>
            </a:endParaRPr>
          </a:p>
        </p:txBody>
      </p:sp>
      <p:sp>
        <p:nvSpPr>
          <p:cNvPr id="32" name="Text Box 14"/>
          <p:cNvSpPr txBox="1">
            <a:spLocks noChangeArrowheads="1"/>
          </p:cNvSpPr>
          <p:nvPr/>
        </p:nvSpPr>
        <p:spPr bwMode="auto">
          <a:xfrm>
            <a:off x="914399" y="317500"/>
            <a:ext cx="33522817" cy="2099470"/>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6500" b="1"/>
              <a:t>Title of the Research Study</a:t>
            </a:r>
          </a:p>
          <a:p>
            <a:pPr defTabSz="2508250"/>
            <a:r>
              <a:rPr lang="en-US" sz="4500" b="1"/>
              <a:t>PEOPLE WHO DID THE STUDY</a:t>
            </a:r>
          </a:p>
          <a:p>
            <a:pPr defTabSz="2508250"/>
            <a:r>
              <a:rPr lang="en-US" sz="2300" b="1" i="1"/>
              <a:t>UNIVERSITIES AND/OR  HOSPITALS THEY ARE AFFILIATED WITH</a:t>
            </a:r>
            <a:endParaRPr lang="en-US" sz="4500"/>
          </a:p>
        </p:txBody>
      </p:sp>
      <p:sp>
        <p:nvSpPr>
          <p:cNvPr id="33" name="Text Box 16"/>
          <p:cNvSpPr txBox="1">
            <a:spLocks noChangeArrowheads="1"/>
          </p:cNvSpPr>
          <p:nvPr/>
        </p:nvSpPr>
        <p:spPr bwMode="auto">
          <a:xfrm>
            <a:off x="514349" y="1104900"/>
            <a:ext cx="2996453" cy="1068419"/>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
        <p:nvSpPr>
          <p:cNvPr id="34" name="Text Box 19"/>
          <p:cNvSpPr txBox="1">
            <a:spLocks noChangeArrowheads="1"/>
          </p:cNvSpPr>
          <p:nvPr/>
        </p:nvSpPr>
        <p:spPr bwMode="auto">
          <a:xfrm>
            <a:off x="9961562" y="8778875"/>
            <a:ext cx="6804445" cy="560588"/>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3300" b="1" i="1"/>
              <a:t>Figure #1</a:t>
            </a:r>
          </a:p>
        </p:txBody>
      </p:sp>
      <p:sp>
        <p:nvSpPr>
          <p:cNvPr id="35" name="Text Box 25"/>
          <p:cNvSpPr txBox="1">
            <a:spLocks noChangeArrowheads="1"/>
          </p:cNvSpPr>
          <p:nvPr/>
        </p:nvSpPr>
        <p:spPr bwMode="auto">
          <a:xfrm>
            <a:off x="18834099" y="8304213"/>
            <a:ext cx="6804445" cy="560588"/>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3300" b="1" i="1" dirty="0"/>
              <a:t>Figure #2</a:t>
            </a:r>
          </a:p>
        </p:txBody>
      </p:sp>
      <p:sp>
        <p:nvSpPr>
          <p:cNvPr id="36" name="AutoShape 26"/>
          <p:cNvSpPr>
            <a:spLocks noChangeArrowheads="1"/>
          </p:cNvSpPr>
          <p:nvPr/>
        </p:nvSpPr>
        <p:spPr bwMode="auto">
          <a:xfrm>
            <a:off x="18796000" y="9059169"/>
            <a:ext cx="6691732" cy="6485631"/>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37" name="Text Box 27"/>
          <p:cNvSpPr txBox="1">
            <a:spLocks noChangeArrowheads="1"/>
          </p:cNvSpPr>
          <p:nvPr/>
        </p:nvSpPr>
        <p:spPr bwMode="auto">
          <a:xfrm>
            <a:off x="27385962" y="12573000"/>
            <a:ext cx="6804445" cy="622143"/>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3700"/>
              <a:t>Bibliography</a:t>
            </a:r>
          </a:p>
        </p:txBody>
      </p:sp>
      <p:sp>
        <p:nvSpPr>
          <p:cNvPr id="38" name="Rectangle 35"/>
          <p:cNvSpPr>
            <a:spLocks noChangeArrowheads="1"/>
          </p:cNvSpPr>
          <p:nvPr/>
        </p:nvSpPr>
        <p:spPr bwMode="auto">
          <a:xfrm>
            <a:off x="9683750" y="9456738"/>
            <a:ext cx="7373216" cy="6202362"/>
          </a:xfrm>
          <a:prstGeom prst="rect">
            <a:avLst/>
          </a:prstGeom>
          <a:solidFill>
            <a:schemeClr val="bg1"/>
          </a:solidFill>
          <a:ln w="9525">
            <a:solidFill>
              <a:schemeClr val="tx1"/>
            </a:solidFill>
            <a:miter lim="800000"/>
            <a:headEnd/>
            <a:tailEnd/>
          </a:ln>
          <a:effectLst/>
        </p:spPr>
        <p:txBody>
          <a:bodyPr wrap="none" lIns="52247" tIns="26123" rIns="52247" bIns="26123" anchor="ctr"/>
          <a:lstStyle/>
          <a:p>
            <a:pPr defTabSz="522288" eaLnBrk="0" hangingPunct="0"/>
            <a:r>
              <a:rPr lang="en-US" sz="2100">
                <a:latin typeface="Times New Roman" pitchFamily="18" charset="0"/>
              </a:rPr>
              <a:t>CHART or PICTURE</a:t>
            </a:r>
          </a:p>
        </p:txBody>
      </p:sp>
      <p:sp>
        <p:nvSpPr>
          <p:cNvPr id="39" name="Text Box 36"/>
          <p:cNvSpPr txBox="1">
            <a:spLocks noChangeArrowheads="1"/>
          </p:cNvSpPr>
          <p:nvPr/>
        </p:nvSpPr>
        <p:spPr bwMode="auto">
          <a:xfrm>
            <a:off x="9448800" y="4419600"/>
            <a:ext cx="7720028" cy="4157663"/>
          </a:xfrm>
          <a:prstGeom prst="rect">
            <a:avLst/>
          </a:prstGeom>
          <a:noFill/>
          <a:ln w="57150" cmpd="thinThick">
            <a:noFill/>
            <a:miter lim="800000"/>
            <a:headEnd/>
            <a:tailEnd/>
          </a:ln>
          <a:effectLst/>
        </p:spPr>
        <p:txBody>
          <a:bodyPr wrap="square" lIns="34951" tIns="17475" rIns="34951" bIns="17475">
            <a:spAutoFit/>
          </a:bodyPr>
          <a:lstStyle/>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a:latin typeface="Times New Roman" pitchFamily="18" charset="0"/>
            </a:endParaRPr>
          </a:p>
          <a:p>
            <a:pPr algn="l" defTabSz="350838" eaLnBrk="0" hangingPunct="0">
              <a:lnSpc>
                <a:spcPct val="95000"/>
              </a:lnSpc>
            </a:pPr>
            <a:r>
              <a:rPr lang="en-US" sz="16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a:latin typeface="Times New Roman" pitchFamily="18" charset="0"/>
            </a:endParaRPr>
          </a:p>
          <a:p>
            <a:pPr algn="l" defTabSz="350838" eaLnBrk="0" hangingPunct="0"/>
            <a:endParaRPr lang="en-US" sz="1200">
              <a:latin typeface="Times New Roman" pitchFamily="18" charset="0"/>
            </a:endParaRPr>
          </a:p>
        </p:txBody>
      </p:sp>
      <p:sp>
        <p:nvSpPr>
          <p:cNvPr id="40" name="Text Box 38"/>
          <p:cNvSpPr txBox="1">
            <a:spLocks noChangeArrowheads="1"/>
          </p:cNvSpPr>
          <p:nvPr/>
        </p:nvSpPr>
        <p:spPr bwMode="auto">
          <a:xfrm>
            <a:off x="27190700" y="13115925"/>
            <a:ext cx="7525814" cy="2352675"/>
          </a:xfrm>
          <a:prstGeom prst="rect">
            <a:avLst/>
          </a:prstGeom>
          <a:noFill/>
          <a:ln w="57150" cmpd="thinThick">
            <a:noFill/>
            <a:miter lim="800000"/>
            <a:headEnd/>
            <a:tailEnd/>
          </a:ln>
          <a:effectLst/>
        </p:spPr>
        <p:txBody>
          <a:bodyPr wrap="square" lIns="34951" tIns="17475" rIns="34951" bIns="17475">
            <a:spAutoFit/>
          </a:bodyPr>
          <a:lstStyle/>
          <a:p>
            <a:pPr marL="195263" indent="-195263" algn="l" defTabSz="350838" eaLnBrk="0" hangingPunct="0">
              <a:lnSpc>
                <a:spcPct val="95000"/>
              </a:lnSpc>
            </a:pPr>
            <a:endParaRPr lang="en-US" sz="1600" b="1" u="sng">
              <a:latin typeface="Times New Roman" pitchFamily="18" charset="0"/>
            </a:endParaRPr>
          </a:p>
          <a:p>
            <a:pPr marL="195263" indent="-195263" algn="l" defTabSz="350838" eaLnBrk="0" hangingPunct="0">
              <a:lnSpc>
                <a:spcPct val="95000"/>
              </a:lnSpc>
              <a:buFontTx/>
              <a:buAutoNum type="arabicPeriod"/>
            </a:pPr>
            <a:r>
              <a:rPr lang="en-US" sz="1600" b="1">
                <a:latin typeface="Times New Roman" pitchFamily="18" charset="0"/>
              </a:rPr>
              <a:t>Xxxxxxxxxxxxxxxxxxxxxxxxxxxxxxxxxxxxxxxxxxxxxxxxxxxxxxxxxxxxxxxxxxxxxxxxxxxxxxxxxxxxxxxxxxx</a:t>
            </a:r>
          </a:p>
          <a:p>
            <a:pPr marL="195263" indent="-195263" algn="l" defTabSz="350838" eaLnBrk="0" hangingPunct="0">
              <a:lnSpc>
                <a:spcPct val="95000"/>
              </a:lnSpc>
              <a:buFontTx/>
              <a:buAutoNum type="arabicPeriod"/>
            </a:pPr>
            <a:r>
              <a:rPr lang="en-US" sz="1600" b="1">
                <a:latin typeface="Times New Roman" pitchFamily="18" charset="0"/>
              </a:rPr>
              <a:t>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Times New Roman" pitchFamily="18" charset="0"/>
              </a:rPr>
              <a:t>Xxxxxxxxxxxxxxxxxxxxxxxxxxxxxxxxxxxxxxxxxxxxxxxxxxxxxxxxxxxxxxxxxxxxxxxxxxxxxxxxxxxxxxxxxxxxxxxxxxxxxxxxxxxxxxxxxxxxxxx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Times New Roman" pitchFamily="18" charset="0"/>
              </a:rPr>
              <a:t>Xxxxxxxxxxxxxxxxxxxxxxxxxxxxxxxxxxxxxxxxxxxxxxxxxxxxxxxxxxxxxxxxxxxxxxxxxxxxxxxxxxx</a:t>
            </a:r>
          </a:p>
          <a:p>
            <a:pPr marL="195263" indent="-195263" algn="l" defTabSz="350838" eaLnBrk="0" hangingPunct="0">
              <a:lnSpc>
                <a:spcPct val="95000"/>
              </a:lnSpc>
              <a:buFont typeface="Symbol" pitchFamily="18" charset="2"/>
              <a:buAutoNum type="arabicPeriod"/>
            </a:pPr>
            <a:endParaRPr lang="en-US" sz="1600" b="1">
              <a:latin typeface="Times New Roman" pitchFamily="18" charset="0"/>
            </a:endParaRPr>
          </a:p>
        </p:txBody>
      </p:sp>
      <p:sp>
        <p:nvSpPr>
          <p:cNvPr id="41" name="Text Box 39"/>
          <p:cNvSpPr txBox="1">
            <a:spLocks noChangeArrowheads="1"/>
          </p:cNvSpPr>
          <p:nvPr/>
        </p:nvSpPr>
        <p:spPr bwMode="auto">
          <a:xfrm>
            <a:off x="18189575" y="4457700"/>
            <a:ext cx="8000946" cy="3719377"/>
          </a:xfrm>
          <a:prstGeom prst="rect">
            <a:avLst/>
          </a:prstGeom>
          <a:noFill/>
          <a:ln w="57150" cmpd="thinThick">
            <a:noFill/>
            <a:miter lim="800000"/>
            <a:headEnd/>
            <a:tailEnd/>
          </a:ln>
          <a:effectLst/>
        </p:spPr>
        <p:txBody>
          <a:bodyPr wrap="square" lIns="34951" tIns="17475" rIns="34951" bIns="17475">
            <a:spAutoFit/>
          </a:bodyPr>
          <a:lstStyle/>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a:latin typeface="Times New Roman" pitchFamily="18" charset="0"/>
            </a:endParaRPr>
          </a:p>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a:latin typeface="Times New Roman" pitchFamily="18" charset="0"/>
            </a:endParaRPr>
          </a:p>
          <a:p>
            <a:pPr algn="l" defTabSz="350838" eaLnBrk="0" hangingPunct="0">
              <a:lnSpc>
                <a:spcPct val="95000"/>
              </a:lnSpc>
            </a:pPr>
            <a:endParaRPr lang="en-US" sz="1200">
              <a:latin typeface="Times New Roman" pitchFamily="18" charset="0"/>
            </a:endParaRPr>
          </a:p>
        </p:txBody>
      </p:sp>
      <p:sp>
        <p:nvSpPr>
          <p:cNvPr id="42" name="Text Box 40"/>
          <p:cNvSpPr txBox="1">
            <a:spLocks noChangeArrowheads="1"/>
          </p:cNvSpPr>
          <p:nvPr/>
        </p:nvSpPr>
        <p:spPr bwMode="auto">
          <a:xfrm>
            <a:off x="27012900" y="4479925"/>
            <a:ext cx="7938519" cy="3719377"/>
          </a:xfrm>
          <a:prstGeom prst="rect">
            <a:avLst/>
          </a:prstGeom>
          <a:noFill/>
          <a:ln w="57150" cmpd="thinThick">
            <a:noFill/>
            <a:miter lim="800000"/>
            <a:headEnd/>
            <a:tailEnd/>
          </a:ln>
          <a:effectLst/>
        </p:spPr>
        <p:txBody>
          <a:bodyPr wrap="square" lIns="34951" tIns="17475" rIns="34951" bIns="17475">
            <a:spAutoFit/>
          </a:bodyPr>
          <a:lstStyle/>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a:latin typeface="Times New Roman" pitchFamily="18" charset="0"/>
            </a:endParaRPr>
          </a:p>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a:latin typeface="Times New Roman" pitchFamily="18" charset="0"/>
            </a:endParaRPr>
          </a:p>
          <a:p>
            <a:pPr algn="l" defTabSz="350838" eaLnBrk="0" hangingPunct="0">
              <a:lnSpc>
                <a:spcPct val="95000"/>
              </a:lnSpc>
            </a:pPr>
            <a:endParaRPr lang="en-US" sz="1200">
              <a:latin typeface="Times New Roman" pitchFamily="18" charset="0"/>
            </a:endParaRPr>
          </a:p>
        </p:txBody>
      </p:sp>
      <p:sp>
        <p:nvSpPr>
          <p:cNvPr id="43" name="Text Box 42"/>
          <p:cNvSpPr txBox="1">
            <a:spLocks noChangeArrowheads="1"/>
          </p:cNvSpPr>
          <p:nvPr/>
        </p:nvSpPr>
        <p:spPr bwMode="auto">
          <a:xfrm>
            <a:off x="577849" y="3276600"/>
            <a:ext cx="8052967" cy="745253"/>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a:t>Introduction</a:t>
            </a:r>
          </a:p>
        </p:txBody>
      </p:sp>
      <p:sp>
        <p:nvSpPr>
          <p:cNvPr id="44" name="Text Box 43"/>
          <p:cNvSpPr txBox="1">
            <a:spLocks noChangeArrowheads="1"/>
          </p:cNvSpPr>
          <p:nvPr/>
        </p:nvSpPr>
        <p:spPr bwMode="auto">
          <a:xfrm>
            <a:off x="18141949" y="3282950"/>
            <a:ext cx="8052967" cy="745253"/>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a:t>Results</a:t>
            </a:r>
          </a:p>
        </p:txBody>
      </p:sp>
      <p:sp>
        <p:nvSpPr>
          <p:cNvPr id="45" name="Text Box 49"/>
          <p:cNvSpPr txBox="1">
            <a:spLocks noChangeArrowheads="1"/>
          </p:cNvSpPr>
          <p:nvPr/>
        </p:nvSpPr>
        <p:spPr bwMode="auto">
          <a:xfrm>
            <a:off x="29544962" y="1119188"/>
            <a:ext cx="2996453" cy="1068419"/>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Custom 1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643</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36x72 Horizontal Template</dc:title>
  <dc:creator>Ethan Shulda</dc:creator>
  <dc:description>©MegaPrint Inc. 2009</dc:description>
  <cp:lastModifiedBy>Jay Buckley</cp:lastModifiedBy>
  <cp:revision>33</cp:revision>
  <dcterms:created xsi:type="dcterms:W3CDTF">2008-12-04T00:20:37Z</dcterms:created>
  <dcterms:modified xsi:type="dcterms:W3CDTF">2015-03-30T13:37:25Z</dcterms:modified>
  <cp:category>Research Poster</cp:category>
</cp:coreProperties>
</file>