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38404800"/>
  <p:notesSz cx="6715125" cy="9239250"/>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p:scale>
          <a:sx n="33" d="100"/>
          <a:sy n="33" d="100"/>
        </p:scale>
        <p:origin x="-58" y="3614"/>
      </p:cViewPr>
      <p:guideLst>
        <p:guide orient="horz" pos="5641"/>
        <p:guide orient="horz" pos="23561"/>
        <p:guide orient="horz" pos="2505"/>
        <p:guide pos="1038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Rot="1" noChangeArrowheads="1" noTextEdit="1"/>
          </p:cNvSpPr>
          <p:nvPr>
            <p:ph type="sldImg" idx="2"/>
          </p:nvPr>
        </p:nvSpPr>
        <p:spPr bwMode="auto">
          <a:xfrm>
            <a:off x="1873250" y="692150"/>
            <a:ext cx="2970213"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84C4167B-1657-4C7D-8106-2B329D60D8F0}" type="slidenum">
              <a:rPr lang="en-US"/>
              <a:pPr/>
              <a:t>‹#›</a:t>
            </a:fld>
            <a:endParaRPr lang="en-US"/>
          </a:p>
        </p:txBody>
      </p:sp>
    </p:spTree>
    <p:extLst>
      <p:ext uri="{BB962C8B-B14F-4D97-AF65-F5344CB8AC3E}">
        <p14:creationId xmlns:p14="http://schemas.microsoft.com/office/powerpoint/2010/main" val="8152234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040C67-FCAA-44C8-BCA4-F03AC46B6945}" type="slidenum">
              <a:rPr lang="en-US"/>
              <a:pPr/>
              <a:t>1</a:t>
            </a:fld>
            <a:endParaRPr lang="en-US"/>
          </a:p>
        </p:txBody>
      </p:sp>
      <p:sp>
        <p:nvSpPr>
          <p:cNvPr id="4098" name="Rectangle 2"/>
          <p:cNvSpPr>
            <a:spLocks noRot="1" noChangeArrowheads="1" noTextEdit="1"/>
          </p:cNvSpPr>
          <p:nvPr>
            <p:ph type="sldImg"/>
          </p:nvPr>
        </p:nvSpPr>
        <p:spPr>
          <a:xfrm>
            <a:off x="1873250" y="692150"/>
            <a:ext cx="2970213" cy="3465513"/>
          </a:xfrm>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564" y="11930659"/>
            <a:ext cx="27981275" cy="8231584"/>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937125" y="21762443"/>
            <a:ext cx="23044150" cy="9815116"/>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500293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646239" y="1537693"/>
            <a:ext cx="29625925" cy="64008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646239" y="8960843"/>
            <a:ext cx="29625925" cy="2534622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58076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1537693"/>
            <a:ext cx="7405688" cy="3276937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6239" y="1537693"/>
            <a:ext cx="22067837" cy="3276937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13938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9" y="1537693"/>
            <a:ext cx="29625925" cy="64008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646239" y="8960843"/>
            <a:ext cx="29625925" cy="2534622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8129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24678085"/>
            <a:ext cx="27981275" cy="7628731"/>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6" y="16277034"/>
            <a:ext cx="27981275" cy="84010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26348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646239" y="1537693"/>
            <a:ext cx="29625925" cy="64008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646238" y="8960843"/>
            <a:ext cx="14736762" cy="2534622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35401" y="8960843"/>
            <a:ext cx="14736763" cy="2534622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77453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6239" y="1537693"/>
            <a:ext cx="29625925" cy="64008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6239" y="8596908"/>
            <a:ext cx="14544675" cy="358239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6239" y="12179300"/>
            <a:ext cx="14544675" cy="221277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725" y="8596908"/>
            <a:ext cx="14549438" cy="358239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2725" y="12179300"/>
            <a:ext cx="14549438" cy="221277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4258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46239" y="1537693"/>
            <a:ext cx="29625925" cy="64008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728251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0168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6239" y="1529359"/>
            <a:ext cx="10829925" cy="650775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69863" y="1529359"/>
            <a:ext cx="18402300" cy="3277770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6239" y="8037116"/>
            <a:ext cx="10829925" cy="262699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82716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1601" y="26883916"/>
            <a:ext cx="19751675" cy="3172619"/>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1601" y="3430985"/>
            <a:ext cx="19751675" cy="2304315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451601" y="30056535"/>
            <a:ext cx="19751675" cy="450750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44561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w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7" name="Object 13"/>
          <p:cNvGraphicFramePr>
            <a:graphicFrameLocks noChangeAspect="1"/>
          </p:cNvGraphicFramePr>
          <p:nvPr userDrawn="1"/>
        </p:nvGraphicFramePr>
        <p:xfrm>
          <a:off x="24898351" y="37818616"/>
          <a:ext cx="6759575" cy="184746"/>
        </p:xfrm>
        <a:graphic>
          <a:graphicData uri="http://schemas.openxmlformats.org/presentationml/2006/ole">
            <mc:AlternateContent xmlns:mc="http://schemas.openxmlformats.org/markup-compatibility/2006">
              <mc:Choice xmlns:v="urn:schemas-microsoft-com:vml" Requires="v">
                <p:oleObj spid="_x0000_s1038" name="CorelDRAW" r:id="rId14" imgW="8828280" imgH="313200" progId="CorelDRAW.Graphic.13">
                  <p:embed/>
                </p:oleObj>
              </mc:Choice>
              <mc:Fallback>
                <p:oleObj name="CorelDRAW" r:id="rId14" imgW="8828280" imgH="313200" progId="CorelDRAW.Graphic.13">
                  <p:embed/>
                  <p:pic>
                    <p:nvPicPr>
                      <p:cNvPr id="0"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4898351" y="37818616"/>
                        <a:ext cx="6759575" cy="18474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2" name="AutoShape 73"/>
          <p:cNvSpPr>
            <a:spLocks noChangeArrowheads="1"/>
          </p:cNvSpPr>
          <p:nvPr/>
        </p:nvSpPr>
        <p:spPr bwMode="auto">
          <a:xfrm>
            <a:off x="16783050" y="8166100"/>
            <a:ext cx="15487650" cy="2923698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AutoShape 74"/>
          <p:cNvSpPr>
            <a:spLocks noChangeArrowheads="1"/>
          </p:cNvSpPr>
          <p:nvPr/>
        </p:nvSpPr>
        <p:spPr bwMode="auto">
          <a:xfrm>
            <a:off x="571500" y="8128000"/>
            <a:ext cx="15487650" cy="2923698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Text Box 75"/>
          <p:cNvSpPr txBox="1">
            <a:spLocks noChangeArrowheads="1"/>
          </p:cNvSpPr>
          <p:nvPr/>
        </p:nvSpPr>
        <p:spPr bwMode="auto">
          <a:xfrm>
            <a:off x="790575" y="10348913"/>
            <a:ext cx="14935200" cy="1838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eaLnBrk="0" hangingPunct="0">
              <a:lnSpc>
                <a:spcPct val="95000"/>
              </a:lnSpc>
            </a:pPr>
            <a:r>
              <a:rPr lang="en-US" sz="2800" dirty="0">
                <a:latin typeface="Times New Roman" pitchFamily="18" charset="0"/>
              </a:rPr>
              <a:t>We hope you find this template useful! This one is set up to yield a </a:t>
            </a:r>
            <a:r>
              <a:rPr lang="en-US" sz="2800" dirty="0" smtClean="0">
                <a:latin typeface="Times New Roman" pitchFamily="18" charset="0"/>
              </a:rPr>
              <a:t>36x42” </a:t>
            </a:r>
            <a:r>
              <a:rPr lang="en-US" sz="2800" smtClean="0">
                <a:latin typeface="Times New Roman" pitchFamily="18" charset="0"/>
              </a:rPr>
              <a:t>(3x3.5’) </a:t>
            </a:r>
            <a:r>
              <a:rPr lang="en-US" sz="2800" dirty="0">
                <a:latin typeface="Times New Roman" pitchFamily="18" charset="0"/>
              </a:rPr>
              <a:t>Vertical poster.</a:t>
            </a:r>
          </a:p>
          <a:p>
            <a:pPr eaLnBrk="0" hangingPunct="0">
              <a:lnSpc>
                <a:spcPct val="95000"/>
              </a:lnSpc>
            </a:pPr>
            <a:endParaRPr lang="en-US" sz="2800" dirty="0">
              <a:latin typeface="Times New Roman" pitchFamily="18" charset="0"/>
            </a:endParaRPr>
          </a:p>
          <a:p>
            <a:pPr eaLnBrk="0" hangingPunct="0">
              <a:lnSpc>
                <a:spcPct val="95000"/>
              </a:lnSpc>
            </a:pPr>
            <a:r>
              <a:rPr lang="en-US" sz="2800"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sz="2800" dirty="0">
              <a:latin typeface="Times New Roman" pitchFamily="18" charset="0"/>
            </a:endParaRPr>
          </a:p>
          <a:p>
            <a:pPr eaLnBrk="0" hangingPunct="0">
              <a:lnSpc>
                <a:spcPct val="95000"/>
              </a:lnSpc>
            </a:pPr>
            <a:r>
              <a:rPr lang="en-US" sz="2800"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sz="2800" dirty="0">
              <a:latin typeface="Times New Roman" pitchFamily="18" charset="0"/>
            </a:endParaRPr>
          </a:p>
          <a:p>
            <a:pPr eaLnBrk="0" hangingPunct="0">
              <a:lnSpc>
                <a:spcPct val="95000"/>
              </a:lnSpc>
            </a:pPr>
            <a:r>
              <a:rPr lang="en-US" sz="28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sz="2800" dirty="0">
              <a:latin typeface="Times New Roman" pitchFamily="18" charset="0"/>
            </a:endParaRPr>
          </a:p>
          <a:p>
            <a:pPr eaLnBrk="0" hangingPunct="0">
              <a:lnSpc>
                <a:spcPct val="95000"/>
              </a:lnSpc>
            </a:pPr>
            <a:r>
              <a:rPr lang="en-US" sz="2800" b="1" dirty="0">
                <a:latin typeface="Times New Roman" pitchFamily="18" charset="0"/>
              </a:rPr>
              <a:t>How to bring things in from Excel® and Word®</a:t>
            </a:r>
            <a:endParaRPr lang="en-US" sz="2800" dirty="0">
              <a:latin typeface="Times New Roman" pitchFamily="18" charset="0"/>
            </a:endParaRPr>
          </a:p>
          <a:p>
            <a:pPr eaLnBrk="0" hangingPunct="0">
              <a:lnSpc>
                <a:spcPct val="95000"/>
              </a:lnSpc>
            </a:pPr>
            <a:endParaRPr lang="en-US" sz="2800" dirty="0">
              <a:latin typeface="Times New Roman" pitchFamily="18" charset="0"/>
            </a:endParaRPr>
          </a:p>
          <a:p>
            <a:pPr eaLnBrk="0" hangingPunct="0">
              <a:lnSpc>
                <a:spcPct val="95000"/>
              </a:lnSpc>
            </a:pPr>
            <a:r>
              <a:rPr lang="en-US" sz="2800" b="1" dirty="0">
                <a:latin typeface="Times New Roman" pitchFamily="18" charset="0"/>
              </a:rPr>
              <a:t>Excel</a:t>
            </a:r>
            <a:r>
              <a:rPr lang="en-US" sz="2800" dirty="0">
                <a:latin typeface="Times New Roman" pitchFamily="18" charset="0"/>
              </a:rPr>
              <a:t>- select the chart, hit edit-copy, and then edit-paste into PowerPoint®. The chart can then be stretched to fit as required. If you need to edit parts of the chart, it can be ungrouped. </a:t>
            </a:r>
            <a:r>
              <a:rPr lang="en-US" sz="2800" b="1" i="1" u="sng" dirty="0">
                <a:latin typeface="Times New Roman" pitchFamily="18" charset="0"/>
              </a:rPr>
              <a:t>Watch out</a:t>
            </a:r>
            <a:r>
              <a:rPr lang="en-US" sz="28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sz="2800" dirty="0">
              <a:latin typeface="Times New Roman" pitchFamily="18" charset="0"/>
            </a:endParaRPr>
          </a:p>
          <a:p>
            <a:pPr eaLnBrk="0" hangingPunct="0">
              <a:lnSpc>
                <a:spcPct val="95000"/>
              </a:lnSpc>
            </a:pPr>
            <a:r>
              <a:rPr lang="en-US" sz="2800" b="1" dirty="0">
                <a:latin typeface="Times New Roman" pitchFamily="18" charset="0"/>
              </a:rPr>
              <a:t>Word</a:t>
            </a:r>
            <a:r>
              <a:rPr lang="en-US" sz="2800" dirty="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sz="2800" b="1" dirty="0">
              <a:latin typeface="Times New Roman" pitchFamily="18" charset="0"/>
            </a:endParaRPr>
          </a:p>
          <a:p>
            <a:pPr eaLnBrk="0" hangingPunct="0">
              <a:lnSpc>
                <a:spcPct val="95000"/>
              </a:lnSpc>
            </a:pPr>
            <a:r>
              <a:rPr lang="en-US" sz="2800" b="1" dirty="0">
                <a:latin typeface="Times New Roman" pitchFamily="18" charset="0"/>
              </a:rPr>
              <a:t>Scans</a:t>
            </a:r>
            <a:endParaRPr lang="en-US" sz="2800" dirty="0">
              <a:latin typeface="Times New Roman" pitchFamily="18" charset="0"/>
            </a:endParaRPr>
          </a:p>
          <a:p>
            <a:pPr eaLnBrk="0" hangingPunct="0">
              <a:lnSpc>
                <a:spcPct val="95000"/>
              </a:lnSpc>
            </a:pPr>
            <a:endParaRPr lang="en-US" sz="2800" dirty="0">
              <a:latin typeface="Times New Roman" pitchFamily="18" charset="0"/>
            </a:endParaRPr>
          </a:p>
          <a:p>
            <a:pPr eaLnBrk="0" hangingPunct="0">
              <a:lnSpc>
                <a:spcPct val="95000"/>
              </a:lnSpc>
            </a:pPr>
            <a:r>
              <a:rPr lang="en-US" sz="2800" dirty="0">
                <a:latin typeface="Times New Roman" pitchFamily="18" charset="0"/>
              </a:rPr>
              <a:t>We need images to be 72 to 100 dpi in their </a:t>
            </a:r>
            <a:r>
              <a:rPr lang="en-US" sz="2800" u="sng" dirty="0">
                <a:latin typeface="Times New Roman" pitchFamily="18" charset="0"/>
              </a:rPr>
              <a:t>final size</a:t>
            </a:r>
            <a:r>
              <a:rPr lang="en-US" sz="2800" dirty="0">
                <a:latin typeface="Times New Roman" pitchFamily="18" charset="0"/>
              </a:rPr>
              <a:t>, or use a rule of thumb of 2 to 4 megabytes of uncompressed .</a:t>
            </a:r>
            <a:r>
              <a:rPr lang="en-US" sz="2800" dirty="0" err="1">
                <a:latin typeface="Times New Roman" pitchFamily="18" charset="0"/>
              </a:rPr>
              <a:t>tif</a:t>
            </a:r>
            <a:r>
              <a:rPr lang="en-US" sz="2800" dirty="0">
                <a:latin typeface="Times New Roman" pitchFamily="18" charset="0"/>
              </a:rPr>
              <a:t> file per square foot of image. For instance, a 3x5 photo that will be 6x10 in size on the final poster should be scanned at 200 dpi. </a:t>
            </a:r>
          </a:p>
          <a:p>
            <a:pPr eaLnBrk="0" hangingPunct="0">
              <a:lnSpc>
                <a:spcPct val="95000"/>
              </a:lnSpc>
            </a:pPr>
            <a:endParaRPr lang="en-US" sz="2800" dirty="0">
              <a:latin typeface="Times New Roman" pitchFamily="18" charset="0"/>
            </a:endParaRPr>
          </a:p>
          <a:p>
            <a:pPr eaLnBrk="0" hangingPunct="0">
              <a:lnSpc>
                <a:spcPct val="95000"/>
              </a:lnSpc>
            </a:pPr>
            <a:r>
              <a:rPr lang="en-US" sz="2800" dirty="0">
                <a:latin typeface="Times New Roman" pitchFamily="18" charset="0"/>
              </a:rPr>
              <a:t>We prefer that you import </a:t>
            </a:r>
            <a:r>
              <a:rPr lang="en-US" sz="2800" dirty="0" err="1">
                <a:latin typeface="Times New Roman" pitchFamily="18" charset="0"/>
              </a:rPr>
              <a:t>tif</a:t>
            </a:r>
            <a:r>
              <a:rPr lang="en-US" sz="2800" dirty="0">
                <a:latin typeface="Times New Roman" pitchFamily="18" charset="0"/>
              </a:rPr>
              <a:t>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sz="2800" dirty="0">
              <a:latin typeface="Times New Roman" pitchFamily="18" charset="0"/>
            </a:endParaRPr>
          </a:p>
          <a:p>
            <a:pPr eaLnBrk="0" hangingPunct="0">
              <a:lnSpc>
                <a:spcPct val="95000"/>
              </a:lnSpc>
            </a:pPr>
            <a:r>
              <a:rPr lang="en-US" sz="2800" b="1" dirty="0">
                <a:latin typeface="Times New Roman" pitchFamily="18" charset="0"/>
              </a:rPr>
              <a:t>Preview: </a:t>
            </a:r>
            <a:r>
              <a:rPr lang="en-US" sz="2800" dirty="0">
                <a:latin typeface="Times New Roman" pitchFamily="18" charset="0"/>
              </a:rPr>
              <a:t>To see your in poster in actual  size, go to view-zoom-100%. Posters to be printed at 200% need to be viewed at 200%.</a:t>
            </a:r>
          </a:p>
          <a:p>
            <a:pPr eaLnBrk="0" hangingPunct="0">
              <a:lnSpc>
                <a:spcPct val="95000"/>
              </a:lnSpc>
            </a:pPr>
            <a:endParaRPr lang="en-US" sz="2800" dirty="0">
              <a:latin typeface="Times New Roman" pitchFamily="18" charset="0"/>
            </a:endParaRPr>
          </a:p>
          <a:p>
            <a:pPr eaLnBrk="0" hangingPunct="0">
              <a:lnSpc>
                <a:spcPct val="95000"/>
              </a:lnSpc>
            </a:pPr>
            <a:r>
              <a:rPr lang="en-US" sz="2800" b="1" dirty="0">
                <a:latin typeface="Times New Roman" pitchFamily="18" charset="0"/>
              </a:rPr>
              <a:t>Feedback:</a:t>
            </a:r>
            <a:r>
              <a:rPr lang="en-US" sz="2800" dirty="0">
                <a:latin typeface="Times New Roman" pitchFamily="18" charset="0"/>
              </a:rPr>
              <a:t> If you have comments about how this template worked for you, email to sales@megaprint.com.  </a:t>
            </a:r>
          </a:p>
          <a:p>
            <a:pPr eaLnBrk="0" hangingPunct="0">
              <a:lnSpc>
                <a:spcPct val="95000"/>
              </a:lnSpc>
            </a:pPr>
            <a:endParaRPr lang="en-US" sz="2800" dirty="0">
              <a:latin typeface="Times New Roman" pitchFamily="18" charset="0"/>
            </a:endParaRPr>
          </a:p>
          <a:p>
            <a:pPr eaLnBrk="0" hangingPunct="0">
              <a:lnSpc>
                <a:spcPct val="95000"/>
              </a:lnSpc>
            </a:pPr>
            <a:r>
              <a:rPr lang="en-US" sz="2800" dirty="0">
                <a:latin typeface="Times New Roman" pitchFamily="18" charset="0"/>
              </a:rPr>
              <a:t>We listen! Call us at 800-590-7850 if we can help in any way.</a:t>
            </a:r>
            <a:endParaRPr lang="en-US" sz="2800" b="1" dirty="0">
              <a:latin typeface="Times New Roman" pitchFamily="18" charset="0"/>
            </a:endParaRPr>
          </a:p>
        </p:txBody>
      </p:sp>
      <p:sp>
        <p:nvSpPr>
          <p:cNvPr id="25" name="Text Box 76"/>
          <p:cNvSpPr txBox="1">
            <a:spLocks noChangeArrowheads="1"/>
          </p:cNvSpPr>
          <p:nvPr/>
        </p:nvSpPr>
        <p:spPr bwMode="auto">
          <a:xfrm>
            <a:off x="4114800" y="30111700"/>
            <a:ext cx="73723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b="1"/>
              <a:t>Methods</a:t>
            </a:r>
          </a:p>
        </p:txBody>
      </p:sp>
      <p:sp>
        <p:nvSpPr>
          <p:cNvPr id="26" name="Text Box 77"/>
          <p:cNvSpPr txBox="1">
            <a:spLocks noChangeArrowheads="1"/>
          </p:cNvSpPr>
          <p:nvPr/>
        </p:nvSpPr>
        <p:spPr bwMode="auto">
          <a:xfrm>
            <a:off x="20688300" y="23490238"/>
            <a:ext cx="73723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b="1"/>
              <a:t>Conclusions</a:t>
            </a:r>
          </a:p>
        </p:txBody>
      </p:sp>
      <p:sp>
        <p:nvSpPr>
          <p:cNvPr id="27" name="AutoShape 78"/>
          <p:cNvSpPr>
            <a:spLocks noChangeArrowheads="1"/>
          </p:cNvSpPr>
          <p:nvPr/>
        </p:nvSpPr>
        <p:spPr bwMode="auto">
          <a:xfrm>
            <a:off x="514350" y="508000"/>
            <a:ext cx="31889700" cy="70104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389438"/>
            <a:endParaRPr lang="en-US">
              <a:solidFill>
                <a:schemeClr val="bg1"/>
              </a:solidFill>
            </a:endParaRPr>
          </a:p>
        </p:txBody>
      </p:sp>
      <p:sp>
        <p:nvSpPr>
          <p:cNvPr id="28" name="Text Box 79"/>
          <p:cNvSpPr txBox="1">
            <a:spLocks noChangeArrowheads="1"/>
          </p:cNvSpPr>
          <p:nvPr/>
        </p:nvSpPr>
        <p:spPr bwMode="auto">
          <a:xfrm>
            <a:off x="1085850" y="1778000"/>
            <a:ext cx="30689550" cy="404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12500" b="1"/>
              <a:t>Title of the Research Study</a:t>
            </a:r>
          </a:p>
          <a:p>
            <a:pPr algn="ctr"/>
            <a:r>
              <a:rPr lang="en-US" b="1"/>
              <a:t>PEOPLE WHO DID THE STUDY</a:t>
            </a:r>
          </a:p>
          <a:p>
            <a:pPr algn="ctr"/>
            <a:r>
              <a:rPr lang="en-US" sz="4800" b="1" i="1"/>
              <a:t>UNIVERSITIES AND/OR  HOSPITALS THEY ARE AFFILIATED WITH</a:t>
            </a:r>
            <a:endParaRPr lang="en-US"/>
          </a:p>
        </p:txBody>
      </p:sp>
      <p:sp>
        <p:nvSpPr>
          <p:cNvPr id="29" name="Text Box 80"/>
          <p:cNvSpPr txBox="1">
            <a:spLocks noChangeArrowheads="1"/>
          </p:cNvSpPr>
          <p:nvPr/>
        </p:nvSpPr>
        <p:spPr bwMode="auto">
          <a:xfrm>
            <a:off x="514350" y="2946400"/>
            <a:ext cx="4114800" cy="204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b="1"/>
              <a:t>Logo</a:t>
            </a:r>
          </a:p>
          <a:p>
            <a:pPr algn="ctr">
              <a:spcBef>
                <a:spcPct val="50000"/>
              </a:spcBef>
            </a:pPr>
            <a:endParaRPr lang="en-US" sz="2800">
              <a:solidFill>
                <a:srgbClr val="FF0000"/>
              </a:solidFill>
            </a:endParaRPr>
          </a:p>
        </p:txBody>
      </p:sp>
      <p:sp>
        <p:nvSpPr>
          <p:cNvPr id="30" name="Text Box 81"/>
          <p:cNvSpPr txBox="1">
            <a:spLocks noChangeArrowheads="1"/>
          </p:cNvSpPr>
          <p:nvPr/>
        </p:nvSpPr>
        <p:spPr bwMode="auto">
          <a:xfrm>
            <a:off x="17562513" y="14355763"/>
            <a:ext cx="622935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6500" b="1" i="1"/>
              <a:t>Figure #1</a:t>
            </a:r>
          </a:p>
        </p:txBody>
      </p:sp>
      <p:sp>
        <p:nvSpPr>
          <p:cNvPr id="31" name="Text Box 82"/>
          <p:cNvSpPr txBox="1">
            <a:spLocks noChangeArrowheads="1"/>
          </p:cNvSpPr>
          <p:nvPr/>
        </p:nvSpPr>
        <p:spPr bwMode="auto">
          <a:xfrm>
            <a:off x="25265063" y="14319250"/>
            <a:ext cx="622935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6500" b="1" i="1"/>
              <a:t>Figure #2</a:t>
            </a:r>
          </a:p>
        </p:txBody>
      </p:sp>
      <p:sp>
        <p:nvSpPr>
          <p:cNvPr id="32" name="AutoShape 83"/>
          <p:cNvSpPr>
            <a:spLocks noChangeArrowheads="1"/>
          </p:cNvSpPr>
          <p:nvPr/>
        </p:nvSpPr>
        <p:spPr bwMode="auto">
          <a:xfrm>
            <a:off x="25292050" y="15875000"/>
            <a:ext cx="6286500" cy="6432550"/>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Text Box 84"/>
          <p:cNvSpPr txBox="1">
            <a:spLocks noChangeArrowheads="1"/>
          </p:cNvSpPr>
          <p:nvPr/>
        </p:nvSpPr>
        <p:spPr bwMode="auto">
          <a:xfrm>
            <a:off x="21196300" y="31642050"/>
            <a:ext cx="6229350" cy="108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sz="6500"/>
              <a:t>Bibliography</a:t>
            </a:r>
          </a:p>
        </p:txBody>
      </p:sp>
      <p:sp>
        <p:nvSpPr>
          <p:cNvPr id="34" name="Rectangle 85"/>
          <p:cNvSpPr>
            <a:spLocks noChangeArrowheads="1"/>
          </p:cNvSpPr>
          <p:nvPr/>
        </p:nvSpPr>
        <p:spPr bwMode="auto">
          <a:xfrm>
            <a:off x="17202150" y="15855950"/>
            <a:ext cx="6856413" cy="64135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hangingPunct="0"/>
            <a:r>
              <a:rPr lang="en-US" sz="4400">
                <a:latin typeface="Times New Roman" pitchFamily="18" charset="0"/>
              </a:rPr>
              <a:t>CHART or PICTURE</a:t>
            </a:r>
          </a:p>
        </p:txBody>
      </p:sp>
      <p:sp>
        <p:nvSpPr>
          <p:cNvPr id="35" name="Text Box 86"/>
          <p:cNvSpPr txBox="1">
            <a:spLocks noChangeArrowheads="1"/>
          </p:cNvSpPr>
          <p:nvPr/>
        </p:nvSpPr>
        <p:spPr bwMode="auto">
          <a:xfrm>
            <a:off x="933450" y="31902400"/>
            <a:ext cx="14382750" cy="473996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sz="32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sz="3200" dirty="0">
              <a:latin typeface="Times New Roman" pitchFamily="18" charset="0"/>
            </a:endParaRPr>
          </a:p>
          <a:p>
            <a:pPr eaLnBrk="0" hangingPunct="0">
              <a:lnSpc>
                <a:spcPct val="95000"/>
              </a:lnSpc>
            </a:pPr>
            <a:r>
              <a:rPr lang="en-US" sz="3200" dirty="0" smtClean="0">
                <a:latin typeface="Times New Roman" pitchFamily="18" charset="0"/>
              </a:rPr>
              <a:t>Yyyyyyyyyyyyyyyyyyyyyyyyyyyyyyyyyyyyyyyyyyyyyyyyyyyyyyyyyyyyyyyyyyyyy</a:t>
            </a:r>
            <a:endParaRPr lang="en-US" sz="2400" dirty="0">
              <a:latin typeface="Times New Roman" pitchFamily="18" charset="0"/>
            </a:endParaRPr>
          </a:p>
        </p:txBody>
      </p:sp>
      <p:sp>
        <p:nvSpPr>
          <p:cNvPr id="36" name="Text Box 87"/>
          <p:cNvSpPr txBox="1">
            <a:spLocks noChangeArrowheads="1"/>
          </p:cNvSpPr>
          <p:nvPr/>
        </p:nvSpPr>
        <p:spPr bwMode="auto">
          <a:xfrm>
            <a:off x="17341850" y="32648525"/>
            <a:ext cx="13862050" cy="4124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marL="342900" indent="-342900" algn="l" defTabSz="612775">
              <a:defRPr>
                <a:solidFill>
                  <a:schemeClr val="tx1"/>
                </a:solidFill>
                <a:latin typeface="Arial" charset="0"/>
              </a:defRPr>
            </a:lvl1pPr>
            <a:lvl2pPr marL="649288" indent="-342900" algn="l" defTabSz="612775">
              <a:defRPr>
                <a:solidFill>
                  <a:schemeClr val="tx1"/>
                </a:solidFill>
                <a:latin typeface="Arial" charset="0"/>
              </a:defRPr>
            </a:lvl2pPr>
            <a:lvl3pPr marL="955675" indent="-342900" algn="l" defTabSz="612775">
              <a:defRPr>
                <a:solidFill>
                  <a:schemeClr val="tx1"/>
                </a:solidFill>
                <a:latin typeface="Arial" charset="0"/>
              </a:defRPr>
            </a:lvl3pPr>
            <a:lvl4pPr marL="1258888" indent="-342900" algn="l" defTabSz="612775">
              <a:defRPr>
                <a:solidFill>
                  <a:schemeClr val="tx1"/>
                </a:solidFill>
                <a:latin typeface="Arial" charset="0"/>
              </a:defRPr>
            </a:lvl4pPr>
            <a:lvl5pPr marL="1565275" indent="-342900" algn="l" defTabSz="612775">
              <a:defRPr>
                <a:solidFill>
                  <a:schemeClr val="tx1"/>
                </a:solidFill>
                <a:latin typeface="Arial" charset="0"/>
              </a:defRPr>
            </a:lvl5pPr>
            <a:lvl6pPr marL="2022475" indent="-342900" defTabSz="612775" fontAlgn="base">
              <a:spcBef>
                <a:spcPct val="0"/>
              </a:spcBef>
              <a:spcAft>
                <a:spcPct val="0"/>
              </a:spcAft>
              <a:defRPr>
                <a:solidFill>
                  <a:schemeClr val="tx1"/>
                </a:solidFill>
                <a:latin typeface="Arial" charset="0"/>
              </a:defRPr>
            </a:lvl6pPr>
            <a:lvl7pPr marL="2479675" indent="-342900" defTabSz="612775" fontAlgn="base">
              <a:spcBef>
                <a:spcPct val="0"/>
              </a:spcBef>
              <a:spcAft>
                <a:spcPct val="0"/>
              </a:spcAft>
              <a:defRPr>
                <a:solidFill>
                  <a:schemeClr val="tx1"/>
                </a:solidFill>
                <a:latin typeface="Arial" charset="0"/>
              </a:defRPr>
            </a:lvl7pPr>
            <a:lvl8pPr marL="2936875" indent="-342900" defTabSz="612775" fontAlgn="base">
              <a:spcBef>
                <a:spcPct val="0"/>
              </a:spcBef>
              <a:spcAft>
                <a:spcPct val="0"/>
              </a:spcAft>
              <a:defRPr>
                <a:solidFill>
                  <a:schemeClr val="tx1"/>
                </a:solidFill>
                <a:latin typeface="Arial" charset="0"/>
              </a:defRPr>
            </a:lvl8pPr>
            <a:lvl9pPr marL="3394075" indent="-342900" defTabSz="612775" fontAlgn="base">
              <a:spcBef>
                <a:spcPct val="0"/>
              </a:spcBef>
              <a:spcAft>
                <a:spcPct val="0"/>
              </a:spcAft>
              <a:defRPr>
                <a:solidFill>
                  <a:schemeClr val="tx1"/>
                </a:solidFill>
                <a:latin typeface="Arial" charset="0"/>
              </a:defRPr>
            </a:lvl9pPr>
          </a:lstStyle>
          <a:p>
            <a:pPr eaLnBrk="0" hangingPunct="0">
              <a:lnSpc>
                <a:spcPct val="95000"/>
              </a:lnSpc>
            </a:pPr>
            <a:endParaRPr lang="en-US" sz="2800" b="1" u="sng">
              <a:latin typeface="Times New Roman" pitchFamily="18" charset="0"/>
            </a:endParaRPr>
          </a:p>
          <a:p>
            <a:pPr eaLnBrk="0" hangingPunct="0">
              <a:lnSpc>
                <a:spcPct val="95000"/>
              </a:lnSpc>
              <a:buFontTx/>
              <a:buAutoNum type="arabicPeriod"/>
            </a:pPr>
            <a:r>
              <a:rPr lang="en-US" sz="28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sz="28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sz="28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sz="2800" b="1">
              <a:latin typeface="Times New Roman" pitchFamily="18" charset="0"/>
            </a:endParaRPr>
          </a:p>
        </p:txBody>
      </p:sp>
      <p:sp>
        <p:nvSpPr>
          <p:cNvPr id="37" name="Text Box 88"/>
          <p:cNvSpPr txBox="1">
            <a:spLocks noChangeArrowheads="1"/>
          </p:cNvSpPr>
          <p:nvPr/>
        </p:nvSpPr>
        <p:spPr bwMode="auto">
          <a:xfrm>
            <a:off x="17192625" y="10401300"/>
            <a:ext cx="14354175" cy="462301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sz="32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sz="3200" dirty="0">
              <a:latin typeface="Times New Roman" pitchFamily="18" charset="0"/>
            </a:endParaRPr>
          </a:p>
          <a:p>
            <a:pPr eaLnBrk="0" hangingPunct="0">
              <a:lnSpc>
                <a:spcPct val="95000"/>
              </a:lnSpc>
            </a:pPr>
            <a:endParaRPr lang="en-US" sz="2400" dirty="0">
              <a:latin typeface="Times New Roman" pitchFamily="18" charset="0"/>
            </a:endParaRPr>
          </a:p>
        </p:txBody>
      </p:sp>
      <p:sp>
        <p:nvSpPr>
          <p:cNvPr id="38" name="Text Box 89"/>
          <p:cNvSpPr txBox="1">
            <a:spLocks noChangeArrowheads="1"/>
          </p:cNvSpPr>
          <p:nvPr/>
        </p:nvSpPr>
        <p:spPr bwMode="auto">
          <a:xfrm>
            <a:off x="17221200" y="25203150"/>
            <a:ext cx="14525625" cy="64452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1170" tIns="30584" rIns="61170" bIns="30584">
            <a:spAutoFit/>
          </a:bodyPr>
          <a:lstStyle>
            <a:lvl1pPr algn="l" defTabSz="612775">
              <a:defRPr>
                <a:solidFill>
                  <a:schemeClr val="tx1"/>
                </a:solidFill>
                <a:latin typeface="Arial" charset="0"/>
              </a:defRPr>
            </a:lvl1pPr>
            <a:lvl2pPr marL="306388" algn="l" defTabSz="612775">
              <a:defRPr>
                <a:solidFill>
                  <a:schemeClr val="tx1"/>
                </a:solidFill>
                <a:latin typeface="Arial" charset="0"/>
              </a:defRPr>
            </a:lvl2pPr>
            <a:lvl3pPr marL="612775" algn="l" defTabSz="612775">
              <a:defRPr>
                <a:solidFill>
                  <a:schemeClr val="tx1"/>
                </a:solidFill>
                <a:latin typeface="Arial" charset="0"/>
              </a:defRPr>
            </a:lvl3pPr>
            <a:lvl4pPr marL="915988" algn="l" defTabSz="612775">
              <a:defRPr>
                <a:solidFill>
                  <a:schemeClr val="tx1"/>
                </a:solidFill>
                <a:latin typeface="Arial" charset="0"/>
              </a:defRPr>
            </a:lvl4pPr>
            <a:lvl5pPr marL="1222375" algn="l" defTabSz="612775">
              <a:defRPr>
                <a:solidFill>
                  <a:schemeClr val="tx1"/>
                </a:solidFill>
                <a:latin typeface="Arial" charset="0"/>
              </a:defRPr>
            </a:lvl5pPr>
            <a:lvl6pPr marL="1679575" defTabSz="612775" fontAlgn="base">
              <a:spcBef>
                <a:spcPct val="0"/>
              </a:spcBef>
              <a:spcAft>
                <a:spcPct val="0"/>
              </a:spcAft>
              <a:defRPr>
                <a:solidFill>
                  <a:schemeClr val="tx1"/>
                </a:solidFill>
                <a:latin typeface="Arial" charset="0"/>
              </a:defRPr>
            </a:lvl6pPr>
            <a:lvl7pPr marL="2136775" defTabSz="612775" fontAlgn="base">
              <a:spcBef>
                <a:spcPct val="0"/>
              </a:spcBef>
              <a:spcAft>
                <a:spcPct val="0"/>
              </a:spcAft>
              <a:defRPr>
                <a:solidFill>
                  <a:schemeClr val="tx1"/>
                </a:solidFill>
                <a:latin typeface="Arial" charset="0"/>
              </a:defRPr>
            </a:lvl7pPr>
            <a:lvl8pPr marL="2593975" defTabSz="612775" fontAlgn="base">
              <a:spcBef>
                <a:spcPct val="0"/>
              </a:spcBef>
              <a:spcAft>
                <a:spcPct val="0"/>
              </a:spcAft>
              <a:defRPr>
                <a:solidFill>
                  <a:schemeClr val="tx1"/>
                </a:solidFill>
                <a:latin typeface="Arial" charset="0"/>
              </a:defRPr>
            </a:lvl8pPr>
            <a:lvl9pPr marL="3051175" defTabSz="612775" fontAlgn="base">
              <a:spcBef>
                <a:spcPct val="0"/>
              </a:spcBef>
              <a:spcAft>
                <a:spcPct val="0"/>
              </a:spcAft>
              <a:defRPr>
                <a:solidFill>
                  <a:schemeClr val="tx1"/>
                </a:solidFill>
                <a:latin typeface="Arial" charset="0"/>
              </a:defRPr>
            </a:lvl9pPr>
          </a:lstStyle>
          <a:p>
            <a:pPr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sz="2800">
              <a:latin typeface="Times New Roman" pitchFamily="18" charset="0"/>
            </a:endParaRPr>
          </a:p>
          <a:p>
            <a:pPr eaLnBrk="0" hangingPunct="0">
              <a:lnSpc>
                <a:spcPct val="95000"/>
              </a:lnSpc>
            </a:pPr>
            <a:r>
              <a:rPr lang="en-US" sz="28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800" b="1">
              <a:latin typeface="Times New Roman" pitchFamily="18" charset="0"/>
            </a:endParaRPr>
          </a:p>
          <a:p>
            <a:pPr eaLnBrk="0" hangingPunct="0">
              <a:lnSpc>
                <a:spcPct val="95000"/>
              </a:lnSpc>
            </a:pPr>
            <a:endParaRPr lang="en-US" sz="2000">
              <a:latin typeface="Times New Roman" pitchFamily="18" charset="0"/>
            </a:endParaRPr>
          </a:p>
        </p:txBody>
      </p:sp>
      <p:sp>
        <p:nvSpPr>
          <p:cNvPr id="39" name="Text Box 90"/>
          <p:cNvSpPr txBox="1">
            <a:spLocks noChangeArrowheads="1"/>
          </p:cNvSpPr>
          <p:nvPr/>
        </p:nvSpPr>
        <p:spPr bwMode="auto">
          <a:xfrm>
            <a:off x="4400550" y="8737600"/>
            <a:ext cx="73723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b="1"/>
              <a:t>Introduction</a:t>
            </a:r>
          </a:p>
        </p:txBody>
      </p:sp>
      <p:sp>
        <p:nvSpPr>
          <p:cNvPr id="40" name="Text Box 91"/>
          <p:cNvSpPr txBox="1">
            <a:spLocks noChangeArrowheads="1"/>
          </p:cNvSpPr>
          <p:nvPr/>
        </p:nvSpPr>
        <p:spPr bwMode="auto">
          <a:xfrm>
            <a:off x="20631150" y="8751888"/>
            <a:ext cx="7372350" cy="140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b="1"/>
              <a:t>Results</a:t>
            </a:r>
          </a:p>
        </p:txBody>
      </p:sp>
      <p:sp>
        <p:nvSpPr>
          <p:cNvPr id="41" name="Text Box 92"/>
          <p:cNvSpPr txBox="1">
            <a:spLocks noChangeArrowheads="1"/>
          </p:cNvSpPr>
          <p:nvPr/>
        </p:nvSpPr>
        <p:spPr bwMode="auto">
          <a:xfrm>
            <a:off x="28459113" y="2984500"/>
            <a:ext cx="3829050" cy="204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389438">
              <a:defRPr>
                <a:solidFill>
                  <a:schemeClr val="tx1"/>
                </a:solidFill>
                <a:latin typeface="Arial" charset="0"/>
              </a:defRPr>
            </a:lvl1pPr>
            <a:lvl2pPr algn="l" defTabSz="4389438">
              <a:defRPr>
                <a:solidFill>
                  <a:schemeClr val="tx1"/>
                </a:solidFill>
                <a:latin typeface="Arial" charset="0"/>
              </a:defRPr>
            </a:lvl2pPr>
            <a:lvl3pPr algn="l" defTabSz="4389438">
              <a:defRPr>
                <a:solidFill>
                  <a:schemeClr val="tx1"/>
                </a:solidFill>
                <a:latin typeface="Arial" charset="0"/>
              </a:defRPr>
            </a:lvl3pPr>
            <a:lvl4pPr algn="l" defTabSz="4389438">
              <a:defRPr>
                <a:solidFill>
                  <a:schemeClr val="tx1"/>
                </a:solidFill>
                <a:latin typeface="Arial" charset="0"/>
              </a:defRPr>
            </a:lvl4pPr>
            <a:lvl5pPr algn="l" defTabSz="4389438">
              <a:defRPr>
                <a:solidFill>
                  <a:schemeClr val="tx1"/>
                </a:solidFill>
                <a:latin typeface="Arial" charset="0"/>
              </a:defRPr>
            </a:lvl5pPr>
            <a:lvl6pPr defTabSz="4389438" fontAlgn="base">
              <a:spcBef>
                <a:spcPct val="0"/>
              </a:spcBef>
              <a:spcAft>
                <a:spcPct val="0"/>
              </a:spcAft>
              <a:defRPr>
                <a:solidFill>
                  <a:schemeClr val="tx1"/>
                </a:solidFill>
                <a:latin typeface="Arial" charset="0"/>
              </a:defRPr>
            </a:lvl6pPr>
            <a:lvl7pPr defTabSz="4389438" fontAlgn="base">
              <a:spcBef>
                <a:spcPct val="0"/>
              </a:spcBef>
              <a:spcAft>
                <a:spcPct val="0"/>
              </a:spcAft>
              <a:defRPr>
                <a:solidFill>
                  <a:schemeClr val="tx1"/>
                </a:solidFill>
                <a:latin typeface="Arial" charset="0"/>
              </a:defRPr>
            </a:lvl7pPr>
            <a:lvl8pPr defTabSz="4389438" fontAlgn="base">
              <a:spcBef>
                <a:spcPct val="0"/>
              </a:spcBef>
              <a:spcAft>
                <a:spcPct val="0"/>
              </a:spcAft>
              <a:defRPr>
                <a:solidFill>
                  <a:schemeClr val="tx1"/>
                </a:solidFill>
                <a:latin typeface="Arial" charset="0"/>
              </a:defRPr>
            </a:lvl8pPr>
            <a:lvl9pPr defTabSz="4389438" fontAlgn="base">
              <a:spcBef>
                <a:spcPct val="0"/>
              </a:spcBef>
              <a:spcAft>
                <a:spcPct val="0"/>
              </a:spcAft>
              <a:defRPr>
                <a:solidFill>
                  <a:schemeClr val="tx1"/>
                </a:solidFill>
                <a:latin typeface="Arial" charset="0"/>
              </a:defRPr>
            </a:lvl9pPr>
          </a:lstStyle>
          <a:p>
            <a:pPr algn="ctr">
              <a:spcBef>
                <a:spcPct val="50000"/>
              </a:spcBef>
            </a:pPr>
            <a:r>
              <a:rPr lang="en-US" b="1"/>
              <a:t>Logo</a:t>
            </a:r>
          </a:p>
          <a:p>
            <a:pPr algn="ctr">
              <a:spcBef>
                <a:spcPct val="50000"/>
              </a:spcBef>
            </a:pPr>
            <a:endParaRPr lang="en-US" sz="28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606</Words>
  <Application>Microsoft Office PowerPoint</Application>
  <PresentationFormat>Custom</PresentationFormat>
  <Paragraphs>51</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Vertical Poster</dc:title>
  <dc:creator>Ethan Shulda</dc:creator>
  <dc:description>©MegaPrint Inc. 2009</dc:description>
  <cp:lastModifiedBy>Jay Buckley</cp:lastModifiedBy>
  <cp:revision>27</cp:revision>
  <dcterms:created xsi:type="dcterms:W3CDTF">2008-12-04T00:20:37Z</dcterms:created>
  <dcterms:modified xsi:type="dcterms:W3CDTF">2011-02-04T21:50:43Z</dcterms:modified>
  <cp:category>Research Poster</cp:category>
</cp:coreProperties>
</file>