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438912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448">
          <p15:clr>
            <a:srgbClr val="A4A3A4"/>
          </p15:clr>
        </p15:guide>
        <p15:guide id="2" orient="horz" pos="13788">
          <p15:clr>
            <a:srgbClr val="A4A3A4"/>
          </p15:clr>
        </p15:guide>
        <p15:guide id="3" pos="9216">
          <p15:clr>
            <a:srgbClr val="A4A3A4"/>
          </p15:clr>
        </p15:guide>
        <p15:guide id="4" pos="184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64"/>
    <a:srgbClr val="7030A0"/>
    <a:srgbClr val="EAEAEA"/>
    <a:srgbClr val="C0C0C0"/>
    <a:srgbClr val="0046D2"/>
    <a:srgbClr val="FF0000"/>
    <a:srgbClr val="698ED9"/>
    <a:srgbClr val="A7C4FF"/>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456" autoAdjust="0"/>
    <p:restoredTop sz="92373" autoAdjust="0"/>
  </p:normalViewPr>
  <p:slideViewPr>
    <p:cSldViewPr snapToGrid="0">
      <p:cViewPr varScale="1">
        <p:scale>
          <a:sx n="17" d="100"/>
          <a:sy n="17" d="100"/>
        </p:scale>
        <p:origin x="2682" y="12"/>
      </p:cViewPr>
      <p:guideLst>
        <p:guide orient="horz" pos="6448"/>
        <p:guide orient="horz" pos="13788"/>
        <p:guide pos="9216"/>
        <p:guide pos="1843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625600" y="692150"/>
            <a:ext cx="3465513"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88B95DF-393B-40A1-89EC-24BEBB0E13B8}" type="slidenum">
              <a:rPr lang="en-US"/>
              <a:pPr/>
              <a:t>‹#›</a:t>
            </a:fld>
            <a:endParaRPr lang="en-US"/>
          </a:p>
        </p:txBody>
      </p:sp>
    </p:spTree>
    <p:extLst>
      <p:ext uri="{BB962C8B-B14F-4D97-AF65-F5344CB8AC3E}">
        <p14:creationId xmlns:p14="http://schemas.microsoft.com/office/powerpoint/2010/main" val="35994602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26F13-3AD3-4891-80DD-00AB317A720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722560" y="43182540"/>
            <a:ext cx="4225109" cy="2778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39970529" y="43102209"/>
            <a:ext cx="2935675" cy="400110"/>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0" dirty="0">
                <a:solidFill>
                  <a:schemeClr val="bg1"/>
                </a:solidFill>
              </a:rPr>
              <a:t>www.postersession.com</a:t>
            </a:r>
          </a:p>
        </p:txBody>
      </p:sp>
      <p:sp>
        <p:nvSpPr>
          <p:cNvPr id="7" name="TextBox 6">
            <a:extLst>
              <a:ext uri="{FF2B5EF4-FFF2-40B4-BE49-F238E27FC236}">
                <a16:creationId xmlns:a16="http://schemas.microsoft.com/office/drawing/2014/main" id="{84F11DD1-2D02-410B-9FAF-CAAC9154DC96}"/>
              </a:ext>
            </a:extLst>
          </p:cNvPr>
          <p:cNvSpPr txBox="1"/>
          <p:nvPr userDrawn="1"/>
        </p:nvSpPr>
        <p:spPr>
          <a:xfrm>
            <a:off x="-28575" y="43768089"/>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9946600" y="8128000"/>
            <a:ext cx="13030200" cy="346456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15243175" y="8128000"/>
            <a:ext cx="13255625" cy="346456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852488" y="8128000"/>
            <a:ext cx="13027025" cy="346456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1130300" y="11091863"/>
            <a:ext cx="12293600" cy="26758094"/>
          </a:xfrm>
          <a:prstGeom prst="rect">
            <a:avLst/>
          </a:prstGeom>
          <a:noFill/>
          <a:ln w="9525">
            <a:noFill/>
            <a:miter lim="800000"/>
            <a:headEnd/>
            <a:tailEnd/>
          </a:ln>
          <a:effectLst/>
        </p:spPr>
        <p:txBody>
          <a:bodyPr>
            <a:spAutoFit/>
          </a:bodyPr>
          <a:lstStyle/>
          <a:p>
            <a:pPr algn="l" defTabSz="4389438" eaLnBrk="0" hangingPunct="0">
              <a:lnSpc>
                <a:spcPct val="95000"/>
              </a:lnSpc>
            </a:pPr>
            <a:r>
              <a:rPr lang="en-US" sz="3200" dirty="0">
                <a:latin typeface="Times New Roman" pitchFamily="18" charset="0"/>
              </a:rPr>
              <a:t>We hope you find this template useful! This one is set up to yield a 48x48” (4x4’) square poster. </a:t>
            </a:r>
          </a:p>
          <a:p>
            <a:pPr algn="l" defTabSz="2508250" eaLnBrk="0" hangingPunct="0">
              <a:lnSpc>
                <a:spcPct val="95000"/>
              </a:lnSpc>
            </a:pPr>
            <a:endParaRPr lang="en-US" sz="3200" dirty="0">
              <a:latin typeface="Times New Roman" pitchFamily="18" charset="0"/>
            </a:endParaRPr>
          </a:p>
          <a:p>
            <a:pPr algn="l" defTabSz="4389438" eaLnBrk="0" hangingPunct="0">
              <a:lnSpc>
                <a:spcPct val="95000"/>
              </a:lnSpc>
            </a:pPr>
            <a:r>
              <a:rPr lang="en-US" sz="32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24 point. </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b="1" dirty="0">
                <a:latin typeface="Times New Roman" pitchFamily="18" charset="0"/>
              </a:rPr>
              <a:t>How to bring things in from Excel® and Word®</a:t>
            </a:r>
            <a:endParaRPr lang="en-US" sz="3200" dirty="0">
              <a:latin typeface="Times New Roman" pitchFamily="18" charset="0"/>
            </a:endParaRP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b="1" dirty="0">
                <a:latin typeface="Times New Roman" pitchFamily="18" charset="0"/>
              </a:rPr>
              <a:t>Excel</a:t>
            </a:r>
            <a:r>
              <a:rPr lang="en-US" sz="3200" dirty="0">
                <a:latin typeface="Times New Roman" pitchFamily="18" charset="0"/>
              </a:rPr>
              <a:t>- select the chart, then copy (</a:t>
            </a:r>
            <a:r>
              <a:rPr lang="en-US" sz="3200" dirty="0" err="1">
                <a:latin typeface="Times New Roman" pitchFamily="18" charset="0"/>
              </a:rPr>
              <a:t>ctl+C</a:t>
            </a:r>
            <a:r>
              <a:rPr lang="en-US" sz="3200" dirty="0">
                <a:latin typeface="Times New Roman" pitchFamily="18" charset="0"/>
              </a:rPr>
              <a:t>), and paste (</a:t>
            </a:r>
            <a:r>
              <a:rPr lang="en-US" sz="3200" dirty="0" err="1">
                <a:latin typeface="Times New Roman" pitchFamily="18" charset="0"/>
              </a:rPr>
              <a:t>ctl+V</a:t>
            </a:r>
            <a:r>
              <a:rPr lang="en-US" sz="3200" dirty="0">
                <a:latin typeface="Times New Roman" pitchFamily="18" charset="0"/>
              </a:rPr>
              <a:t>) into PowerPoint®. The chart can then be stretched to fit or edited as required. </a:t>
            </a:r>
            <a:r>
              <a:rPr lang="en-US" sz="3200" b="1" i="1" u="sng" dirty="0">
                <a:latin typeface="Times New Roman" pitchFamily="18" charset="0"/>
              </a:rPr>
              <a:t>Watch out</a:t>
            </a:r>
            <a:r>
              <a:rPr lang="en-US" sz="32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b="1" dirty="0">
                <a:latin typeface="Times New Roman" pitchFamily="18" charset="0"/>
              </a:rPr>
              <a:t>Word</a:t>
            </a:r>
            <a:r>
              <a:rPr lang="en-US" sz="32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b="1" dirty="0">
                <a:latin typeface="Times New Roman" pitchFamily="18" charset="0"/>
              </a:rPr>
              <a:t>Tables</a:t>
            </a:r>
            <a:r>
              <a:rPr lang="en-US" sz="3200" dirty="0">
                <a:latin typeface="Times New Roman" pitchFamily="18" charset="0"/>
              </a:rPr>
              <a:t> that come in funny can often be fixed by doing paste &gt;special &gt;enhanced metafile.</a:t>
            </a:r>
          </a:p>
          <a:p>
            <a:pPr algn="l" defTabSz="4389438" eaLnBrk="0" hangingPunct="0">
              <a:lnSpc>
                <a:spcPct val="95000"/>
              </a:lnSpc>
            </a:pPr>
            <a:endParaRPr lang="en-US" sz="3200" b="1" dirty="0">
              <a:latin typeface="Times New Roman" pitchFamily="18" charset="0"/>
            </a:endParaRPr>
          </a:p>
          <a:p>
            <a:pPr algn="l" defTabSz="4389438" eaLnBrk="0" hangingPunct="0">
              <a:lnSpc>
                <a:spcPct val="95000"/>
              </a:lnSpc>
            </a:pPr>
            <a:r>
              <a:rPr lang="en-US" sz="3200" b="1" dirty="0">
                <a:latin typeface="Times New Roman" pitchFamily="18" charset="0"/>
              </a:rPr>
              <a:t>Photos</a:t>
            </a:r>
            <a:endParaRPr lang="en-US" sz="3200" dirty="0">
              <a:latin typeface="Times New Roman" pitchFamily="18" charset="0"/>
            </a:endParaRP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dirty="0">
                <a:latin typeface="Times New Roman" pitchFamily="18" charset="0"/>
              </a:rPr>
              <a:t>We need images to be 72 to 100 dpi in their </a:t>
            </a:r>
            <a:r>
              <a:rPr lang="en-US" sz="3200" u="sng" dirty="0">
                <a:latin typeface="Times New Roman" pitchFamily="18" charset="0"/>
              </a:rPr>
              <a:t>final size</a:t>
            </a:r>
            <a:r>
              <a:rPr lang="en-US" sz="32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3200" b="1" dirty="0">
              <a:latin typeface="Times New Roman" pitchFamily="18" charset="0"/>
            </a:endParaRPr>
          </a:p>
          <a:p>
            <a:pPr algn="l" defTabSz="4389438" eaLnBrk="0" hangingPunct="0">
              <a:lnSpc>
                <a:spcPct val="95000"/>
              </a:lnSpc>
            </a:pPr>
            <a:r>
              <a:rPr lang="en-US" sz="3200" b="1" dirty="0">
                <a:latin typeface="Times New Roman" pitchFamily="18" charset="0"/>
              </a:rPr>
              <a:t>Preview: </a:t>
            </a:r>
            <a:r>
              <a:rPr lang="en-US" sz="3200" dirty="0">
                <a:latin typeface="Times New Roman" pitchFamily="18" charset="0"/>
              </a:rPr>
              <a:t>To see your in poster in actual size, go to view-zoom-100%. It’s important to walk through your poster viewing it at full size to be sure it’s going to look OK.</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b="1" dirty="0">
                <a:latin typeface="Times New Roman" pitchFamily="18" charset="0"/>
              </a:rPr>
              <a:t>Feedback:</a:t>
            </a:r>
            <a:r>
              <a:rPr lang="en-US" sz="3200" dirty="0">
                <a:latin typeface="Times New Roman" pitchFamily="18" charset="0"/>
              </a:rPr>
              <a:t> If you have comments about how this template worked for you, email to sales@megaprint.com. We listen! Call us at 800-590-7850 if we can help in any way.</a:t>
            </a:r>
            <a:endParaRPr lang="en-US" sz="3200" b="1" dirty="0">
              <a:latin typeface="Times New Roman" pitchFamily="18" charset="0"/>
            </a:endParaRPr>
          </a:p>
        </p:txBody>
      </p:sp>
      <p:sp>
        <p:nvSpPr>
          <p:cNvPr id="2058" name="Text Box 10"/>
          <p:cNvSpPr txBox="1">
            <a:spLocks noChangeArrowheads="1"/>
          </p:cNvSpPr>
          <p:nvPr/>
        </p:nvSpPr>
        <p:spPr bwMode="auto">
          <a:xfrm>
            <a:off x="15621000" y="8737600"/>
            <a:ext cx="12573000" cy="1403350"/>
          </a:xfrm>
          <a:prstGeom prst="rect">
            <a:avLst/>
          </a:prstGeom>
          <a:noFill/>
          <a:ln w="9525">
            <a:noFill/>
            <a:miter lim="800000"/>
            <a:headEnd/>
            <a:tailEnd/>
          </a:ln>
          <a:effectLst/>
        </p:spPr>
        <p:txBody>
          <a:bodyPr>
            <a:spAutoFit/>
          </a:bodyPr>
          <a:lstStyle/>
          <a:p>
            <a:pPr defTabSz="4389438">
              <a:spcBef>
                <a:spcPct val="50000"/>
              </a:spcBef>
            </a:pPr>
            <a:r>
              <a:rPr lang="en-US" b="1"/>
              <a:t>Methods</a:t>
            </a:r>
          </a:p>
        </p:txBody>
      </p:sp>
      <p:sp>
        <p:nvSpPr>
          <p:cNvPr id="2059" name="Text Box 11"/>
          <p:cNvSpPr txBox="1">
            <a:spLocks noChangeArrowheads="1"/>
          </p:cNvSpPr>
          <p:nvPr/>
        </p:nvSpPr>
        <p:spPr bwMode="auto">
          <a:xfrm>
            <a:off x="30464125" y="8745538"/>
            <a:ext cx="12360275" cy="1403350"/>
          </a:xfrm>
          <a:prstGeom prst="rect">
            <a:avLst/>
          </a:prstGeom>
          <a:noFill/>
          <a:ln w="9525">
            <a:noFill/>
            <a:miter lim="800000"/>
            <a:headEnd/>
            <a:tailEnd/>
          </a:ln>
          <a:effectLst/>
        </p:spPr>
        <p:txBody>
          <a:bodyPr>
            <a:spAutoFit/>
          </a:bodyPr>
          <a:lstStyle/>
          <a:p>
            <a:pPr defTabSz="4389438">
              <a:spcBef>
                <a:spcPct val="50000"/>
              </a:spcBef>
            </a:pPr>
            <a:r>
              <a:rPr lang="en-US" b="1"/>
              <a:t>Conclusions</a:t>
            </a:r>
          </a:p>
        </p:txBody>
      </p:sp>
      <p:sp>
        <p:nvSpPr>
          <p:cNvPr id="2061" name="AutoShape 13"/>
          <p:cNvSpPr>
            <a:spLocks noChangeArrowheads="1"/>
          </p:cNvSpPr>
          <p:nvPr/>
        </p:nvSpPr>
        <p:spPr bwMode="auto">
          <a:xfrm>
            <a:off x="685800" y="508000"/>
            <a:ext cx="425196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219200" y="1320800"/>
            <a:ext cx="40919400" cy="4906963"/>
          </a:xfrm>
          <a:prstGeom prst="rect">
            <a:avLst/>
          </a:prstGeom>
          <a:noFill/>
          <a:ln w="9525">
            <a:noFill/>
            <a:miter lim="800000"/>
            <a:headEnd/>
            <a:tailEnd/>
          </a:ln>
          <a:effectLst/>
        </p:spPr>
        <p:txBody>
          <a:bodyPr>
            <a:spAutoFit/>
          </a:bodyPr>
          <a:lstStyle/>
          <a:p>
            <a:pPr defTabSz="4389438">
              <a:spcBef>
                <a:spcPct val="50000"/>
              </a:spcBef>
            </a:pPr>
            <a:r>
              <a:rPr lang="en-US" sz="15200" b="1"/>
              <a:t>Title of the Research Study</a:t>
            </a:r>
          </a:p>
          <a:p>
            <a:pPr defTabSz="4389438"/>
            <a:r>
              <a:rPr lang="en-US" sz="10400" b="1"/>
              <a:t>PEOPLE WHO DID THE STUDY</a:t>
            </a:r>
          </a:p>
          <a:p>
            <a:pPr defTabSz="4389438"/>
            <a:r>
              <a:rPr lang="en-US" sz="6000" b="1" i="1"/>
              <a:t>UNIVERSITIES AND/OR  HOSPITALS THEY ARE AFFILIATED WITH</a:t>
            </a:r>
            <a:endParaRPr lang="en-US" sz="10400"/>
          </a:p>
        </p:txBody>
      </p:sp>
      <p:sp>
        <p:nvSpPr>
          <p:cNvPr id="2064" name="Text Box 16"/>
          <p:cNvSpPr txBox="1">
            <a:spLocks noChangeArrowheads="1"/>
          </p:cNvSpPr>
          <p:nvPr/>
        </p:nvSpPr>
        <p:spPr bwMode="auto">
          <a:xfrm>
            <a:off x="685800" y="2946400"/>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073" name="Text Box 25"/>
          <p:cNvSpPr txBox="1">
            <a:spLocks noChangeArrowheads="1"/>
          </p:cNvSpPr>
          <p:nvPr/>
        </p:nvSpPr>
        <p:spPr bwMode="auto">
          <a:xfrm>
            <a:off x="31511875" y="21329650"/>
            <a:ext cx="10442575" cy="1082675"/>
          </a:xfrm>
          <a:prstGeom prst="rect">
            <a:avLst/>
          </a:prstGeom>
          <a:noFill/>
          <a:ln w="9525">
            <a:noFill/>
            <a:miter lim="800000"/>
            <a:headEnd/>
            <a:tailEnd/>
          </a:ln>
          <a:effectLst/>
        </p:spPr>
        <p:txBody>
          <a:bodyPr>
            <a:spAutoFit/>
          </a:bodyPr>
          <a:lstStyle/>
          <a:p>
            <a:pPr defTabSz="4389438">
              <a:spcBef>
                <a:spcPct val="50000"/>
              </a:spcBef>
            </a:pPr>
            <a:r>
              <a:rPr lang="en-US" sz="6500" b="1" i="1"/>
              <a:t>Figure #2</a:t>
            </a:r>
          </a:p>
        </p:txBody>
      </p:sp>
      <p:sp>
        <p:nvSpPr>
          <p:cNvPr id="2074" name="AutoShape 26"/>
          <p:cNvSpPr>
            <a:spLocks noChangeArrowheads="1"/>
          </p:cNvSpPr>
          <p:nvPr/>
        </p:nvSpPr>
        <p:spPr bwMode="auto">
          <a:xfrm>
            <a:off x="32156400" y="23628350"/>
            <a:ext cx="9015413" cy="837565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31305500" y="33528000"/>
            <a:ext cx="10442575" cy="1189038"/>
          </a:xfrm>
          <a:prstGeom prst="rect">
            <a:avLst/>
          </a:prstGeom>
          <a:noFill/>
          <a:ln w="9525">
            <a:noFill/>
            <a:miter lim="800000"/>
            <a:headEnd/>
            <a:tailEnd/>
          </a:ln>
          <a:effectLst/>
        </p:spPr>
        <p:txBody>
          <a:bodyPr>
            <a:spAutoFit/>
          </a:bodyPr>
          <a:lstStyle/>
          <a:p>
            <a:pPr defTabSz="4389438">
              <a:spcBef>
                <a:spcPct val="50000"/>
              </a:spcBef>
            </a:pPr>
            <a:r>
              <a:rPr lang="en-US" sz="7200"/>
              <a:t>Bibliography</a:t>
            </a:r>
          </a:p>
        </p:txBody>
      </p:sp>
      <p:sp>
        <p:nvSpPr>
          <p:cNvPr id="2086" name="Text Box 38"/>
          <p:cNvSpPr txBox="1">
            <a:spLocks noChangeArrowheads="1"/>
          </p:cNvSpPr>
          <p:nvPr/>
        </p:nvSpPr>
        <p:spPr bwMode="auto">
          <a:xfrm>
            <a:off x="30816550" y="34975800"/>
            <a:ext cx="11550650" cy="515937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3200" b="1" u="sng">
              <a:latin typeface="Times New Roman" pitchFamily="18" charset="0"/>
            </a:endParaRPr>
          </a:p>
          <a:p>
            <a:pPr marL="342900" indent="-342900" algn="l" defTabSz="612775" eaLnBrk="0" hangingPunct="0">
              <a:lnSpc>
                <a:spcPct val="95000"/>
              </a:lnSpc>
              <a:buFontTx/>
              <a:buAutoNum type="arabicPeriod"/>
            </a:pPr>
            <a:r>
              <a:rPr lang="en-US" sz="3200" b="1">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3200" b="1">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3200" b="1">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3200" b="1">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3200" b="1" u="sng">
              <a:latin typeface="Times New Roman" pitchFamily="18" charset="0"/>
            </a:endParaRPr>
          </a:p>
        </p:txBody>
      </p:sp>
      <p:sp>
        <p:nvSpPr>
          <p:cNvPr id="2087" name="Text Box 39"/>
          <p:cNvSpPr txBox="1">
            <a:spLocks noChangeArrowheads="1"/>
          </p:cNvSpPr>
          <p:nvPr/>
        </p:nvSpPr>
        <p:spPr bwMode="auto">
          <a:xfrm>
            <a:off x="15778163" y="37125275"/>
            <a:ext cx="12492037" cy="3768725"/>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088" name="Text Box 40"/>
          <p:cNvSpPr txBox="1">
            <a:spLocks noChangeArrowheads="1"/>
          </p:cNvSpPr>
          <p:nvPr/>
        </p:nvSpPr>
        <p:spPr bwMode="auto">
          <a:xfrm>
            <a:off x="30449838" y="11258550"/>
            <a:ext cx="12184062" cy="9794875"/>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3200">
              <a:latin typeface="Times New Roman" pitchFamily="18" charset="0"/>
            </a:endParaRPr>
          </a:p>
          <a:p>
            <a:pPr algn="l" defTabSz="612775" eaLnBrk="0" hangingPunct="0">
              <a:lnSpc>
                <a:spcPct val="95000"/>
              </a:lnSpc>
            </a:pPr>
            <a:r>
              <a:rPr 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3200" b="1">
              <a:latin typeface="Times New Roman" pitchFamily="18" charset="0"/>
            </a:endParaRPr>
          </a:p>
          <a:p>
            <a:pPr algn="l" defTabSz="612775" eaLnBrk="0" hangingPunct="0">
              <a:lnSpc>
                <a:spcPct val="95000"/>
              </a:lnSpc>
            </a:pPr>
            <a:endParaRPr lang="en-US" sz="3200">
              <a:latin typeface="Times New Roman" pitchFamily="18" charset="0"/>
            </a:endParaRPr>
          </a:p>
        </p:txBody>
      </p:sp>
      <p:sp>
        <p:nvSpPr>
          <p:cNvPr id="2090" name="Text Box 42"/>
          <p:cNvSpPr txBox="1">
            <a:spLocks noChangeArrowheads="1"/>
          </p:cNvSpPr>
          <p:nvPr/>
        </p:nvSpPr>
        <p:spPr bwMode="auto">
          <a:xfrm>
            <a:off x="1068388" y="8737600"/>
            <a:ext cx="12357100" cy="1403350"/>
          </a:xfrm>
          <a:prstGeom prst="rect">
            <a:avLst/>
          </a:prstGeom>
          <a:noFill/>
          <a:ln w="9525">
            <a:noFill/>
            <a:miter lim="800000"/>
            <a:headEnd/>
            <a:tailEnd/>
          </a:ln>
          <a:effectLst/>
        </p:spPr>
        <p:txBody>
          <a:bodyPr>
            <a:spAutoFit/>
          </a:bodyPr>
          <a:lstStyle/>
          <a:p>
            <a:pPr defTabSz="4389438">
              <a:spcBef>
                <a:spcPct val="50000"/>
              </a:spcBef>
            </a:pPr>
            <a:r>
              <a:rPr lang="en-US" b="1"/>
              <a:t>Introduction</a:t>
            </a:r>
          </a:p>
        </p:txBody>
      </p:sp>
      <p:sp>
        <p:nvSpPr>
          <p:cNvPr id="2091" name="Text Box 43"/>
          <p:cNvSpPr txBox="1">
            <a:spLocks noChangeArrowheads="1"/>
          </p:cNvSpPr>
          <p:nvPr/>
        </p:nvSpPr>
        <p:spPr bwMode="auto">
          <a:xfrm>
            <a:off x="15737681" y="34975800"/>
            <a:ext cx="12573000" cy="1403350"/>
          </a:xfrm>
          <a:prstGeom prst="rect">
            <a:avLst/>
          </a:prstGeom>
          <a:noFill/>
          <a:ln w="9525">
            <a:noFill/>
            <a:miter lim="800000"/>
            <a:headEnd/>
            <a:tailEnd/>
          </a:ln>
          <a:effectLst/>
        </p:spPr>
        <p:txBody>
          <a:bodyPr>
            <a:spAutoFit/>
          </a:bodyPr>
          <a:lstStyle/>
          <a:p>
            <a:pPr defTabSz="4389438">
              <a:spcBef>
                <a:spcPct val="50000"/>
              </a:spcBef>
            </a:pPr>
            <a:r>
              <a:rPr lang="en-US" b="1" dirty="0"/>
              <a:t>Results</a:t>
            </a:r>
          </a:p>
        </p:txBody>
      </p:sp>
      <p:sp>
        <p:nvSpPr>
          <p:cNvPr id="2097" name="Text Box 49"/>
          <p:cNvSpPr txBox="1">
            <a:spLocks noChangeArrowheads="1"/>
          </p:cNvSpPr>
          <p:nvPr/>
        </p:nvSpPr>
        <p:spPr bwMode="auto">
          <a:xfrm>
            <a:off x="39393813" y="2984500"/>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5" name="Text Box 19"/>
          <p:cNvSpPr txBox="1">
            <a:spLocks noChangeArrowheads="1"/>
          </p:cNvSpPr>
          <p:nvPr/>
        </p:nvSpPr>
        <p:spPr bwMode="auto">
          <a:xfrm>
            <a:off x="16560800" y="16855717"/>
            <a:ext cx="10167759" cy="2086725"/>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lnSpc>
                <a:spcPct val="90000"/>
              </a:lnSpc>
              <a:spcBef>
                <a:spcPct val="50000"/>
              </a:spcBef>
            </a:pPr>
            <a:r>
              <a:rPr lang="en-US" sz="7200" b="1" i="1" dirty="0">
                <a:solidFill>
                  <a:srgbClr val="FC8004"/>
                </a:solidFill>
              </a:rPr>
              <a:t>Why buy from </a:t>
            </a:r>
            <a:br>
              <a:rPr lang="en-US" sz="7200" b="1" i="1" dirty="0">
                <a:solidFill>
                  <a:srgbClr val="FC8004"/>
                </a:solidFill>
              </a:rPr>
            </a:br>
            <a:r>
              <a:rPr lang="en-US" sz="7200" b="1" i="1" dirty="0">
                <a:solidFill>
                  <a:srgbClr val="FC8004"/>
                </a:solidFill>
              </a:rPr>
              <a:t>postersession.com?</a:t>
            </a:r>
          </a:p>
        </p:txBody>
      </p:sp>
      <p:sp>
        <p:nvSpPr>
          <p:cNvPr id="26" name="Text Box 19"/>
          <p:cNvSpPr txBox="1">
            <a:spLocks noChangeArrowheads="1"/>
          </p:cNvSpPr>
          <p:nvPr/>
        </p:nvSpPr>
        <p:spPr bwMode="auto">
          <a:xfrm>
            <a:off x="16205200" y="19539724"/>
            <a:ext cx="11430000" cy="13194381"/>
          </a:xfrm>
          <a:prstGeom prst="rect">
            <a:avLst/>
          </a:prstGeom>
          <a:noFill/>
          <a:ln w="9525">
            <a:noFill/>
            <a:miter lim="800000"/>
            <a:headEnd/>
            <a:tailEnd/>
          </a:ln>
          <a:effectLst/>
        </p:spPr>
        <p:txBody>
          <a:bodyPr wrap="square">
            <a:spAutoFit/>
          </a:bodyPr>
          <a:lstStyle/>
          <a:p>
            <a:pPr marL="401638" indent="-401638" algn="l" defTabSz="4389438">
              <a:lnSpc>
                <a:spcPct val="90000"/>
              </a:lnSpc>
              <a:spcBef>
                <a:spcPct val="50000"/>
              </a:spcBef>
              <a:buFont typeface="Arial" panose="020B0604020202020204" pitchFamily="34" charset="0"/>
              <a:buChar char="•"/>
            </a:pPr>
            <a:r>
              <a:rPr lang="en-US" sz="6600" b="1" i="1" dirty="0">
                <a:solidFill>
                  <a:srgbClr val="FC8004"/>
                </a:solidFill>
              </a:rPr>
              <a:t>Files here by noon ship the same day!</a:t>
            </a:r>
          </a:p>
          <a:p>
            <a:pPr marL="401638" indent="-401638" algn="l" defTabSz="4389438">
              <a:lnSpc>
                <a:spcPct val="90000"/>
              </a:lnSpc>
              <a:spcBef>
                <a:spcPct val="50000"/>
              </a:spcBef>
              <a:buFont typeface="Arial" panose="020B0604020202020204" pitchFamily="34" charset="0"/>
              <a:buChar char="•"/>
            </a:pPr>
            <a:r>
              <a:rPr lang="en-US" sz="6600" b="1" i="1" dirty="0">
                <a:solidFill>
                  <a:srgbClr val="FC8004"/>
                </a:solidFill>
              </a:rPr>
              <a:t>Premium materials!</a:t>
            </a:r>
          </a:p>
          <a:p>
            <a:pPr marL="401638" indent="-401638" algn="l" defTabSz="4389438">
              <a:lnSpc>
                <a:spcPct val="90000"/>
              </a:lnSpc>
              <a:spcBef>
                <a:spcPct val="50000"/>
              </a:spcBef>
              <a:buFont typeface="Arial" panose="020B0604020202020204" pitchFamily="34" charset="0"/>
              <a:buChar char="•"/>
            </a:pPr>
            <a:r>
              <a:rPr lang="en-US" sz="6600" b="1" i="1" dirty="0">
                <a:solidFill>
                  <a:srgbClr val="FC8004"/>
                </a:solidFill>
              </a:rPr>
              <a:t>Foldable fabric, laminated, and paper posters!</a:t>
            </a:r>
          </a:p>
          <a:p>
            <a:pPr marL="401638" indent="-401638" algn="l" defTabSz="4389438">
              <a:lnSpc>
                <a:spcPct val="90000"/>
              </a:lnSpc>
              <a:spcBef>
                <a:spcPct val="50000"/>
              </a:spcBef>
              <a:buFont typeface="Arial" panose="020B0604020202020204" pitchFamily="34" charset="0"/>
              <a:buChar char="•"/>
            </a:pPr>
            <a:r>
              <a:rPr lang="en-US" sz="6600" b="1" i="1" dirty="0">
                <a:solidFill>
                  <a:srgbClr val="FC8004"/>
                </a:solidFill>
              </a:rPr>
              <a:t>Sizes to 4’ x 20’</a:t>
            </a:r>
          </a:p>
          <a:p>
            <a:pPr marL="401638" indent="-401638" algn="l" defTabSz="4389438">
              <a:lnSpc>
                <a:spcPct val="90000"/>
              </a:lnSpc>
              <a:spcBef>
                <a:spcPct val="50000"/>
              </a:spcBef>
              <a:buFont typeface="Arial" panose="020B0604020202020204" pitchFamily="34" charset="0"/>
              <a:buChar char="•"/>
            </a:pPr>
            <a:r>
              <a:rPr lang="en-US" sz="6600" b="1" i="1" dirty="0">
                <a:solidFill>
                  <a:srgbClr val="FC8004"/>
                </a:solidFill>
              </a:rPr>
              <a:t>Every file gets reviewed by an experienced graphic designer</a:t>
            </a:r>
          </a:p>
          <a:p>
            <a:pPr marL="401638" indent="-401638" algn="l" defTabSz="4389438">
              <a:lnSpc>
                <a:spcPct val="90000"/>
              </a:lnSpc>
              <a:spcBef>
                <a:spcPct val="50000"/>
              </a:spcBef>
              <a:buFont typeface="Arial" panose="020B0604020202020204" pitchFamily="34" charset="0"/>
              <a:buChar char="•"/>
            </a:pPr>
            <a:r>
              <a:rPr lang="en-US" sz="6600" b="1" i="1" dirty="0">
                <a:solidFill>
                  <a:srgbClr val="FC8004"/>
                </a:solidFill>
              </a:rPr>
              <a:t>Free phone support</a:t>
            </a:r>
          </a:p>
          <a:p>
            <a:pPr marL="401638" indent="-401638" algn="l" defTabSz="4389438">
              <a:lnSpc>
                <a:spcPct val="90000"/>
              </a:lnSpc>
              <a:spcBef>
                <a:spcPct val="50000"/>
              </a:spcBef>
              <a:buFont typeface="Arial" panose="020B0604020202020204" pitchFamily="34" charset="0"/>
              <a:buChar char="•"/>
            </a:pPr>
            <a:r>
              <a:rPr lang="en-US" sz="6600" b="1" i="1" dirty="0">
                <a:solidFill>
                  <a:srgbClr val="FC8004"/>
                </a:solidFill>
              </a:rPr>
              <a:t>Secure online ordering</a:t>
            </a:r>
            <a:endParaRPr lang="en-US" sz="6600" b="1" i="1" dirty="0"/>
          </a:p>
        </p:txBody>
      </p:sp>
      <p:pic>
        <p:nvPicPr>
          <p:cNvPr id="27"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23659" y="11154184"/>
            <a:ext cx="4655241" cy="4637609"/>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hlinkClick r:id="rId3"/>
          </p:cNvPr>
          <p:cNvPicPr>
            <a:picLocks noChangeAspect="1"/>
          </p:cNvPicPr>
          <p:nvPr/>
        </p:nvPicPr>
        <p:blipFill rotWithShape="1">
          <a:blip r:embed="rId5" cstate="print">
            <a:extLst>
              <a:ext uri="{28A0092B-C50C-407E-A947-70E740481C1C}">
                <a14:useLocalDpi xmlns:a14="http://schemas.microsoft.com/office/drawing/2010/main" val="0"/>
              </a:ext>
            </a:extLst>
          </a:blip>
          <a:srcRect l="12787"/>
          <a:stretch/>
        </p:blipFill>
        <p:spPr>
          <a:xfrm>
            <a:off x="22234060" y="12752283"/>
            <a:ext cx="4596100" cy="3952454"/>
          </a:xfrm>
          <a:prstGeom prst="rect">
            <a:avLst/>
          </a:prstGeom>
        </p:spPr>
      </p:pic>
      <p:sp>
        <p:nvSpPr>
          <p:cNvPr id="29" name="Text Box 19">
            <a:hlinkClick r:id="rId3"/>
          </p:cNvPr>
          <p:cNvSpPr txBox="1">
            <a:spLocks noChangeArrowheads="1"/>
          </p:cNvSpPr>
          <p:nvPr/>
        </p:nvSpPr>
        <p:spPr bwMode="auto">
          <a:xfrm>
            <a:off x="4858544" y="43951525"/>
            <a:ext cx="33640712" cy="1200329"/>
          </a:xfrm>
          <a:prstGeom prst="rect">
            <a:avLst/>
          </a:prstGeom>
          <a:noFill/>
          <a:ln w="9525">
            <a:noFill/>
            <a:miter lim="800000"/>
            <a:headEnd/>
            <a:tailEnd/>
          </a:ln>
          <a:effectLst/>
        </p:spPr>
        <p:txBody>
          <a:bodyPr wrap="square">
            <a:spAutoFit/>
          </a:bodyPr>
          <a:lstStyle/>
          <a:p>
            <a:pPr defTabSz="4389438">
              <a:spcBef>
                <a:spcPct val="50000"/>
              </a:spcBef>
            </a:pPr>
            <a:r>
              <a:rPr lang="en-US" sz="7200" b="1" i="1" dirty="0">
                <a:solidFill>
                  <a:srgbClr val="0046D2"/>
                </a:solidFill>
              </a:rPr>
              <a:t>Order online at    https://www.postersession.com/order/</a:t>
            </a:r>
          </a:p>
        </p:txBody>
      </p:sp>
    </p:spTree>
  </p:cSld>
  <p:clrMapOvr>
    <a:masterClrMapping/>
  </p:clrMapOvr>
</p:sld>
</file>

<file path=ppt/theme/theme1.xml><?xml version="1.0" encoding="utf-8"?>
<a:theme xmlns:a="http://schemas.openxmlformats.org/drawingml/2006/main" name="Default Design">
  <a:themeElements>
    <a:clrScheme name="Custom 2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684</Words>
  <Application>Microsoft Office PowerPoint</Application>
  <PresentationFormat>Custom</PresentationFormat>
  <Paragraphs>55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48x48 Square Template</dc:title>
  <dc:creator>Ethan Shulda;www.postersession.com</dc:creator>
  <cp:keywords>www.postersession.com</cp:keywords>
  <dc:description>©MegaPrint Inc. 2009-2015</dc:description>
  <cp:lastModifiedBy>Gail Bean</cp:lastModifiedBy>
  <cp:revision>39</cp:revision>
  <dcterms:created xsi:type="dcterms:W3CDTF">2008-12-04T00:20:37Z</dcterms:created>
  <dcterms:modified xsi:type="dcterms:W3CDTF">2017-12-15T19:15:08Z</dcterms:modified>
  <cp:category>Research Poster</cp:category>
</cp:coreProperties>
</file>