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438912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900">
          <p15:clr>
            <a:srgbClr val="A4A3A4"/>
          </p15:clr>
        </p15:guide>
        <p15:guide id="2" orient="horz" pos="26928">
          <p15:clr>
            <a:srgbClr val="A4A3A4"/>
          </p15:clr>
        </p15:guide>
        <p15:guide id="3"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C4FF"/>
    <a:srgbClr val="EAEAEA"/>
    <a:srgbClr val="C0C0C0"/>
    <a:srgbClr val="0046D2"/>
    <a:srgbClr val="FF0000"/>
    <a:srgbClr val="698ED9"/>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731" autoAdjust="0"/>
    <p:restoredTop sz="94660"/>
  </p:normalViewPr>
  <p:slideViewPr>
    <p:cSldViewPr snapToGrid="0">
      <p:cViewPr varScale="1">
        <p:scale>
          <a:sx n="17" d="100"/>
          <a:sy n="17" d="100"/>
        </p:scale>
        <p:origin x="3258" y="24"/>
      </p:cViewPr>
      <p:guideLst>
        <p:guide orient="horz" pos="13900"/>
        <p:guide orient="horz" pos="26928"/>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058988" y="692150"/>
            <a:ext cx="25987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45BAB7-E9F9-435A-B8BD-F70ADBBCBAF6}" type="slidenum">
              <a:rPr lang="en-US"/>
              <a:pPr/>
              <a:t>‹#›</a:t>
            </a:fld>
            <a:endParaRPr lang="en-US"/>
          </a:p>
        </p:txBody>
      </p:sp>
    </p:spTree>
    <p:extLst>
      <p:ext uri="{BB962C8B-B14F-4D97-AF65-F5344CB8AC3E}">
        <p14:creationId xmlns:p14="http://schemas.microsoft.com/office/powerpoint/2010/main" val="119347436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C7B9C-DA46-4FE0-B590-97F24EE1DB0E}"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4904006" y="4321538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9045793" y="43138551"/>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6FDC70A7-D2F1-4488-9AB9-7757FFE6E9FF}"/>
              </a:ext>
            </a:extLst>
          </p:cNvPr>
          <p:cNvSpPr txBox="1"/>
          <p:nvPr userDrawn="1"/>
        </p:nvSpPr>
        <p:spPr>
          <a:xfrm>
            <a:off x="152180" y="43781455"/>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16783050" y="8166100"/>
            <a:ext cx="15487650"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571500" y="8128000"/>
            <a:ext cx="15487650" cy="346456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790575" y="10348913"/>
            <a:ext cx="14935200" cy="18103417"/>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a:latin typeface="Times New Roman" pitchFamily="18" charset="0"/>
              </a:rPr>
              <a:t>We hope you find this template useful! This one is set up to yield a 36x48” (3x4’) vertical poster.</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Excel</a:t>
            </a:r>
            <a:r>
              <a:rPr lang="en-US" sz="2800" dirty="0">
                <a:latin typeface="Times New Roman" pitchFamily="18" charset="0"/>
              </a:rPr>
              <a:t>- select the chart, then copy (</a:t>
            </a:r>
            <a:r>
              <a:rPr lang="en-US" sz="2800" dirty="0" err="1">
                <a:latin typeface="Times New Roman" pitchFamily="18" charset="0"/>
              </a:rPr>
              <a:t>ctl+C</a:t>
            </a:r>
            <a:r>
              <a:rPr lang="en-US" sz="2800" dirty="0">
                <a:latin typeface="Times New Roman" pitchFamily="18" charset="0"/>
              </a:rPr>
              <a:t>), and paste (</a:t>
            </a:r>
            <a:r>
              <a:rPr lang="en-US" sz="2800" dirty="0" err="1">
                <a:latin typeface="Times New Roman" pitchFamily="18" charset="0"/>
              </a:rPr>
              <a:t>ctl+V</a:t>
            </a:r>
            <a:r>
              <a:rPr lang="en-US" sz="2800" dirty="0">
                <a:latin typeface="Times New Roman" pitchFamily="18" charset="0"/>
              </a:rPr>
              <a:t>) into PowerPoint®. The chart can then be stretched to fit or edited as required.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Tables</a:t>
            </a:r>
            <a:r>
              <a:rPr lang="en-US" sz="2800" dirty="0">
                <a:latin typeface="Times New Roman" pitchFamily="18" charset="0"/>
              </a:rPr>
              <a:t> that come in funny can often be fixed by doing paste &gt;special &gt;enhanced metafile.</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Photos</a:t>
            </a:r>
            <a:endParaRPr lang="en-US" sz="2800" dirty="0">
              <a:latin typeface="Times New Roman" pitchFamily="18" charset="0"/>
            </a:endParaRP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2800" b="1" dirty="0">
              <a:latin typeface="Times New Roman" pitchFamily="18" charset="0"/>
            </a:endParaRPr>
          </a:p>
          <a:p>
            <a:pPr algn="l" defTabSz="4389438"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It’s important to walk through your poster viewing it at 100% to be sure it’s going to look OK.</a:t>
            </a:r>
          </a:p>
          <a:p>
            <a:pPr algn="l" defTabSz="4389438" eaLnBrk="0" hangingPunct="0">
              <a:lnSpc>
                <a:spcPct val="95000"/>
              </a:lnSpc>
            </a:pPr>
            <a:endParaRPr lang="en-US" sz="2800" dirty="0">
              <a:latin typeface="Times New Roman" pitchFamily="18" charset="0"/>
            </a:endParaRPr>
          </a:p>
          <a:p>
            <a:pPr algn="l" defTabSz="4389438"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We listen! Call us at 800-590-7850 if we can help in any way.</a:t>
            </a:r>
            <a:endParaRPr lang="en-US" sz="2800" b="1" dirty="0">
              <a:latin typeface="Times New Roman" pitchFamily="18" charset="0"/>
            </a:endParaRPr>
          </a:p>
        </p:txBody>
      </p:sp>
      <p:sp>
        <p:nvSpPr>
          <p:cNvPr id="2058" name="Text Box 10"/>
          <p:cNvSpPr txBox="1">
            <a:spLocks noChangeArrowheads="1"/>
          </p:cNvSpPr>
          <p:nvPr/>
        </p:nvSpPr>
        <p:spPr bwMode="auto">
          <a:xfrm>
            <a:off x="4114800" y="30111700"/>
            <a:ext cx="7372350" cy="1403350"/>
          </a:xfrm>
          <a:prstGeom prst="rect">
            <a:avLst/>
          </a:prstGeom>
          <a:noFill/>
          <a:ln w="9525">
            <a:noFill/>
            <a:miter lim="800000"/>
            <a:headEnd/>
            <a:tailEnd/>
          </a:ln>
          <a:effectLst/>
        </p:spPr>
        <p:txBody>
          <a:bodyPr>
            <a:spAutoFit/>
          </a:bodyPr>
          <a:lstStyle/>
          <a:p>
            <a:pPr defTabSz="4389438">
              <a:spcBef>
                <a:spcPct val="50000"/>
              </a:spcBef>
            </a:pPr>
            <a:r>
              <a:rPr lang="en-US" b="1"/>
              <a:t>Methods</a:t>
            </a:r>
          </a:p>
        </p:txBody>
      </p:sp>
      <p:sp>
        <p:nvSpPr>
          <p:cNvPr id="2059" name="Text Box 11"/>
          <p:cNvSpPr txBox="1">
            <a:spLocks noChangeArrowheads="1"/>
          </p:cNvSpPr>
          <p:nvPr/>
        </p:nvSpPr>
        <p:spPr bwMode="auto">
          <a:xfrm>
            <a:off x="20631150" y="31186438"/>
            <a:ext cx="7372350" cy="1403350"/>
          </a:xfrm>
          <a:prstGeom prst="rect">
            <a:avLst/>
          </a:prstGeom>
          <a:noFill/>
          <a:ln w="9525">
            <a:noFill/>
            <a:miter lim="800000"/>
            <a:headEnd/>
            <a:tailEnd/>
          </a:ln>
          <a:effectLst/>
        </p:spPr>
        <p:txBody>
          <a:bodyPr>
            <a:spAutoFit/>
          </a:bodyPr>
          <a:lstStyle/>
          <a:p>
            <a:pPr defTabSz="4389438">
              <a:spcBef>
                <a:spcPct val="50000"/>
              </a:spcBef>
            </a:pPr>
            <a:r>
              <a:rPr lang="en-US" b="1"/>
              <a:t>Conclusions</a:t>
            </a:r>
          </a:p>
        </p:txBody>
      </p:sp>
      <p:sp>
        <p:nvSpPr>
          <p:cNvPr id="2061" name="AutoShape 13"/>
          <p:cNvSpPr>
            <a:spLocks noChangeArrowheads="1"/>
          </p:cNvSpPr>
          <p:nvPr/>
        </p:nvSpPr>
        <p:spPr bwMode="auto">
          <a:xfrm>
            <a:off x="514350" y="508000"/>
            <a:ext cx="3188970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085850" y="1778000"/>
            <a:ext cx="30689550" cy="4040188"/>
          </a:xfrm>
          <a:prstGeom prst="rect">
            <a:avLst/>
          </a:prstGeom>
          <a:noFill/>
          <a:ln w="9525">
            <a:noFill/>
            <a:miter lim="800000"/>
            <a:headEnd/>
            <a:tailEnd/>
          </a:ln>
          <a:effectLst/>
        </p:spPr>
        <p:txBody>
          <a:bodyPr>
            <a:spAutoFit/>
          </a:bodyPr>
          <a:lstStyle/>
          <a:p>
            <a:pPr defTabSz="4389438">
              <a:spcBef>
                <a:spcPct val="50000"/>
              </a:spcBef>
            </a:pPr>
            <a:r>
              <a:rPr lang="en-US" sz="12500" b="1"/>
              <a:t>Title of the Research Study</a:t>
            </a:r>
          </a:p>
          <a:p>
            <a:pPr defTabSz="4389438"/>
            <a:r>
              <a:rPr lang="en-US" b="1"/>
              <a:t>PEOPLE WHO DID THE STUDY</a:t>
            </a:r>
          </a:p>
          <a:p>
            <a:pPr defTabSz="4389438"/>
            <a:r>
              <a:rPr lang="en-US" sz="4800" b="1" i="1"/>
              <a:t>UNIVERSITIES AND/OR  HOSPITALS THEY ARE AFFILIATED WITH</a:t>
            </a:r>
            <a:endParaRPr lang="en-US"/>
          </a:p>
        </p:txBody>
      </p:sp>
      <p:sp>
        <p:nvSpPr>
          <p:cNvPr id="2064" name="Text Box 16"/>
          <p:cNvSpPr txBox="1">
            <a:spLocks noChangeArrowheads="1"/>
          </p:cNvSpPr>
          <p:nvPr/>
        </p:nvSpPr>
        <p:spPr bwMode="auto">
          <a:xfrm>
            <a:off x="514350" y="2946400"/>
            <a:ext cx="411480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075" name="Text Box 27"/>
          <p:cNvSpPr txBox="1">
            <a:spLocks noChangeArrowheads="1"/>
          </p:cNvSpPr>
          <p:nvPr/>
        </p:nvSpPr>
        <p:spPr bwMode="auto">
          <a:xfrm>
            <a:off x="21196300" y="36957000"/>
            <a:ext cx="6229350" cy="1082675"/>
          </a:xfrm>
          <a:prstGeom prst="rect">
            <a:avLst/>
          </a:prstGeom>
          <a:noFill/>
          <a:ln w="9525">
            <a:noFill/>
            <a:miter lim="800000"/>
            <a:headEnd/>
            <a:tailEnd/>
          </a:ln>
          <a:effectLst/>
        </p:spPr>
        <p:txBody>
          <a:bodyPr>
            <a:spAutoFit/>
          </a:bodyPr>
          <a:lstStyle/>
          <a:p>
            <a:pPr defTabSz="4389438">
              <a:spcBef>
                <a:spcPct val="50000"/>
              </a:spcBef>
            </a:pPr>
            <a:r>
              <a:rPr lang="en-US" sz="6500"/>
              <a:t>Bibliography</a:t>
            </a:r>
          </a:p>
        </p:txBody>
      </p:sp>
      <p:sp>
        <p:nvSpPr>
          <p:cNvPr id="2084" name="Text Box 36"/>
          <p:cNvSpPr txBox="1">
            <a:spLocks noChangeArrowheads="1"/>
          </p:cNvSpPr>
          <p:nvPr/>
        </p:nvSpPr>
        <p:spPr bwMode="auto">
          <a:xfrm>
            <a:off x="933450" y="31902400"/>
            <a:ext cx="14382750" cy="830580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3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3200">
              <a:latin typeface="Times New Roman" pitchFamily="18" charset="0"/>
            </a:endParaRPr>
          </a:p>
          <a:p>
            <a:pPr algn="l" defTabSz="612775" eaLnBrk="0" hangingPunct="0">
              <a:lnSpc>
                <a:spcPct val="95000"/>
              </a:lnSpc>
            </a:pPr>
            <a:r>
              <a:rPr lang="en-US" sz="32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3200" b="1">
              <a:latin typeface="Times New Roman" pitchFamily="18" charset="0"/>
            </a:endParaRPr>
          </a:p>
          <a:p>
            <a:pPr algn="l" defTabSz="612775" eaLnBrk="0" hangingPunct="0"/>
            <a:endParaRPr lang="en-US" sz="2400">
              <a:latin typeface="Times New Roman" pitchFamily="18" charset="0"/>
            </a:endParaRPr>
          </a:p>
        </p:txBody>
      </p:sp>
      <p:sp>
        <p:nvSpPr>
          <p:cNvPr id="2086" name="Text Box 38"/>
          <p:cNvSpPr txBox="1">
            <a:spLocks noChangeArrowheads="1"/>
          </p:cNvSpPr>
          <p:nvPr/>
        </p:nvSpPr>
        <p:spPr bwMode="auto">
          <a:xfrm>
            <a:off x="17341850" y="37963475"/>
            <a:ext cx="13862050" cy="41243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Times New Roman" pitchFamily="18" charset="0"/>
            </a:endParaRP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Times New Roman" pitchFamily="18" charset="0"/>
            </a:endParaRPr>
          </a:p>
        </p:txBody>
      </p:sp>
      <p:sp>
        <p:nvSpPr>
          <p:cNvPr id="2088" name="Text Box 40"/>
          <p:cNvSpPr txBox="1">
            <a:spLocks noChangeArrowheads="1"/>
          </p:cNvSpPr>
          <p:nvPr/>
        </p:nvSpPr>
        <p:spPr bwMode="auto">
          <a:xfrm>
            <a:off x="17164050" y="32899350"/>
            <a:ext cx="14525625" cy="3628896"/>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2090" name="Text Box 42"/>
          <p:cNvSpPr txBox="1">
            <a:spLocks noChangeArrowheads="1"/>
          </p:cNvSpPr>
          <p:nvPr/>
        </p:nvSpPr>
        <p:spPr bwMode="auto">
          <a:xfrm>
            <a:off x="4400550" y="8737600"/>
            <a:ext cx="7372350" cy="1403350"/>
          </a:xfrm>
          <a:prstGeom prst="rect">
            <a:avLst/>
          </a:prstGeom>
          <a:noFill/>
          <a:ln w="9525">
            <a:noFill/>
            <a:miter lim="800000"/>
            <a:headEnd/>
            <a:tailEnd/>
          </a:ln>
          <a:effectLst/>
        </p:spPr>
        <p:txBody>
          <a:bodyPr>
            <a:spAutoFit/>
          </a:bodyPr>
          <a:lstStyle/>
          <a:p>
            <a:pPr defTabSz="4389438">
              <a:spcBef>
                <a:spcPct val="50000"/>
              </a:spcBef>
            </a:pPr>
            <a:r>
              <a:rPr lang="en-US" b="1"/>
              <a:t>Introduction</a:t>
            </a:r>
          </a:p>
        </p:txBody>
      </p:sp>
      <p:sp>
        <p:nvSpPr>
          <p:cNvPr id="2091" name="Text Box 43"/>
          <p:cNvSpPr txBox="1">
            <a:spLocks noChangeArrowheads="1"/>
          </p:cNvSpPr>
          <p:nvPr/>
        </p:nvSpPr>
        <p:spPr bwMode="auto">
          <a:xfrm>
            <a:off x="20631150" y="8751888"/>
            <a:ext cx="7372350" cy="1403350"/>
          </a:xfrm>
          <a:prstGeom prst="rect">
            <a:avLst/>
          </a:prstGeom>
          <a:noFill/>
          <a:ln w="9525">
            <a:noFill/>
            <a:miter lim="800000"/>
            <a:headEnd/>
            <a:tailEnd/>
          </a:ln>
          <a:effectLst/>
        </p:spPr>
        <p:txBody>
          <a:bodyPr>
            <a:spAutoFit/>
          </a:bodyPr>
          <a:lstStyle/>
          <a:p>
            <a:pPr defTabSz="4389438">
              <a:spcBef>
                <a:spcPct val="50000"/>
              </a:spcBef>
            </a:pPr>
            <a:r>
              <a:rPr lang="en-US" b="1"/>
              <a:t>Results</a:t>
            </a:r>
          </a:p>
        </p:txBody>
      </p:sp>
      <p:sp>
        <p:nvSpPr>
          <p:cNvPr id="2097" name="Text Box 49"/>
          <p:cNvSpPr txBox="1">
            <a:spLocks noChangeArrowheads="1"/>
          </p:cNvSpPr>
          <p:nvPr/>
        </p:nvSpPr>
        <p:spPr bwMode="auto">
          <a:xfrm>
            <a:off x="28459113" y="2984500"/>
            <a:ext cx="3829050" cy="2044700"/>
          </a:xfrm>
          <a:prstGeom prst="rect">
            <a:avLst/>
          </a:prstGeom>
          <a:noFill/>
          <a:ln w="9525">
            <a:noFill/>
            <a:miter lim="800000"/>
            <a:headEnd/>
            <a:tailEnd/>
          </a:ln>
          <a:effectLst/>
        </p:spPr>
        <p:txBody>
          <a:bodyPr>
            <a:spAutoFit/>
          </a:bodyPr>
          <a:lstStyle/>
          <a:p>
            <a:pPr defTabSz="4389438">
              <a:spcBef>
                <a:spcPct val="50000"/>
              </a:spcBef>
            </a:pPr>
            <a:r>
              <a:rPr lang="en-US" b="1"/>
              <a:t>Logo</a:t>
            </a:r>
          </a:p>
          <a:p>
            <a:pPr defTabSz="4389438">
              <a:spcBef>
                <a:spcPct val="50000"/>
              </a:spcBef>
            </a:pPr>
            <a:endParaRPr lang="en-US" sz="2800">
              <a:solidFill>
                <a:srgbClr val="FF0000"/>
              </a:solidFill>
            </a:endParaRPr>
          </a:p>
        </p:txBody>
      </p:sp>
      <p:sp>
        <p:nvSpPr>
          <p:cNvPr id="22" name="Text Box 19"/>
          <p:cNvSpPr txBox="1">
            <a:spLocks noChangeArrowheads="1"/>
          </p:cNvSpPr>
          <p:nvPr/>
        </p:nvSpPr>
        <p:spPr bwMode="auto">
          <a:xfrm>
            <a:off x="18883313" y="15019335"/>
            <a:ext cx="9575800" cy="2308324"/>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spcBef>
                <a:spcPct val="50000"/>
              </a:spcBef>
            </a:pPr>
            <a:r>
              <a:rPr lang="en-US" sz="7200" b="1" i="1" dirty="0">
                <a:solidFill>
                  <a:srgbClr val="FC8004"/>
                </a:solidFill>
              </a:rPr>
              <a:t>Why buy from postersession.com?</a:t>
            </a:r>
          </a:p>
        </p:txBody>
      </p:sp>
      <p:sp>
        <p:nvSpPr>
          <p:cNvPr id="23" name="Text Box 19"/>
          <p:cNvSpPr txBox="1">
            <a:spLocks noChangeArrowheads="1"/>
          </p:cNvSpPr>
          <p:nvPr/>
        </p:nvSpPr>
        <p:spPr bwMode="auto">
          <a:xfrm>
            <a:off x="18135600" y="17725712"/>
            <a:ext cx="13068300" cy="13180531"/>
          </a:xfrm>
          <a:prstGeom prst="rect">
            <a:avLst/>
          </a:prstGeom>
          <a:noFill/>
          <a:ln w="9525">
            <a:noFill/>
            <a:miter lim="800000"/>
            <a:headEnd/>
            <a:tailEnd/>
          </a:ln>
          <a:effectLst/>
        </p:spPr>
        <p:txBody>
          <a:bodyPr wrap="square">
            <a:spAutoFit/>
          </a:bodyPr>
          <a:lstStyle/>
          <a:p>
            <a:pPr marL="457200" indent="-457200" algn="l" defTabSz="4389438">
              <a:spcBef>
                <a:spcPct val="50000"/>
              </a:spcBef>
              <a:buFont typeface="Arial" panose="020B0604020202020204" pitchFamily="34" charset="0"/>
              <a:buChar char="•"/>
            </a:pPr>
            <a:r>
              <a:rPr lang="en-US" sz="6300" b="1" i="1" dirty="0">
                <a:solidFill>
                  <a:srgbClr val="FC8004"/>
                </a:solidFill>
              </a:rPr>
              <a:t>Files here by noon ship the same day!</a:t>
            </a:r>
          </a:p>
          <a:p>
            <a:pPr marL="457200" indent="-457200" algn="l" defTabSz="4389438">
              <a:spcBef>
                <a:spcPct val="50000"/>
              </a:spcBef>
              <a:buFont typeface="Arial" panose="020B0604020202020204" pitchFamily="34" charset="0"/>
              <a:buChar char="•"/>
            </a:pPr>
            <a:r>
              <a:rPr lang="en-US" sz="6300" b="1" i="1" dirty="0">
                <a:solidFill>
                  <a:srgbClr val="FC8004"/>
                </a:solidFill>
              </a:rPr>
              <a:t>Premium materials!</a:t>
            </a:r>
          </a:p>
          <a:p>
            <a:pPr marL="457200" indent="-457200" algn="l" defTabSz="4389438">
              <a:spcBef>
                <a:spcPct val="50000"/>
              </a:spcBef>
              <a:buFont typeface="Arial" panose="020B0604020202020204" pitchFamily="34" charset="0"/>
              <a:buChar char="•"/>
            </a:pPr>
            <a:r>
              <a:rPr lang="en-US" sz="6300" b="1" i="1">
                <a:solidFill>
                  <a:srgbClr val="FC8004"/>
                </a:solidFill>
              </a:rPr>
              <a:t>Foldable fabric</a:t>
            </a:r>
            <a:r>
              <a:rPr lang="en-US" sz="6300" b="1" i="1" dirty="0">
                <a:solidFill>
                  <a:srgbClr val="FC8004"/>
                </a:solidFill>
              </a:rPr>
              <a:t>, laminated, and paper posters!</a:t>
            </a:r>
          </a:p>
          <a:p>
            <a:pPr marL="457200" indent="-457200" algn="l" defTabSz="4389438">
              <a:spcBef>
                <a:spcPct val="50000"/>
              </a:spcBef>
              <a:buFont typeface="Arial" panose="020B0604020202020204" pitchFamily="34" charset="0"/>
              <a:buChar char="•"/>
            </a:pPr>
            <a:r>
              <a:rPr lang="en-US" sz="6300" b="1" i="1" dirty="0">
                <a:solidFill>
                  <a:srgbClr val="FC8004"/>
                </a:solidFill>
              </a:rPr>
              <a:t>Sizes to 4’ x 20’</a:t>
            </a:r>
          </a:p>
          <a:p>
            <a:pPr marL="457200" indent="-457200" algn="l" defTabSz="4389438">
              <a:spcBef>
                <a:spcPct val="50000"/>
              </a:spcBef>
              <a:buFont typeface="Arial" panose="020B0604020202020204" pitchFamily="34" charset="0"/>
              <a:buChar char="•"/>
            </a:pPr>
            <a:r>
              <a:rPr lang="en-US" sz="6300" b="1" i="1" dirty="0">
                <a:solidFill>
                  <a:srgbClr val="FC8004"/>
                </a:solidFill>
              </a:rPr>
              <a:t>Every file gets reviewed by an experienced graphic designer</a:t>
            </a:r>
          </a:p>
          <a:p>
            <a:pPr marL="457200" indent="-457200" algn="l" defTabSz="4389438">
              <a:spcBef>
                <a:spcPct val="50000"/>
              </a:spcBef>
              <a:buFont typeface="Arial" panose="020B0604020202020204" pitchFamily="34" charset="0"/>
              <a:buChar char="•"/>
            </a:pPr>
            <a:r>
              <a:rPr lang="en-US" sz="6300" b="1" i="1" dirty="0">
                <a:solidFill>
                  <a:srgbClr val="FC8004"/>
                </a:solidFill>
              </a:rPr>
              <a:t>Free phone support</a:t>
            </a:r>
          </a:p>
          <a:p>
            <a:pPr marL="457200" indent="-457200" algn="l" defTabSz="4389438">
              <a:spcBef>
                <a:spcPct val="50000"/>
              </a:spcBef>
              <a:buFont typeface="Arial" panose="020B0604020202020204" pitchFamily="34" charset="0"/>
              <a:buChar char="•"/>
            </a:pPr>
            <a:r>
              <a:rPr lang="en-US" sz="6300" b="1" i="1" dirty="0">
                <a:solidFill>
                  <a:srgbClr val="FC8004"/>
                </a:solidFill>
              </a:rPr>
              <a:t>Secure online ordering</a:t>
            </a:r>
            <a:endParaRPr lang="en-US" sz="6300" b="1" i="1" dirty="0"/>
          </a:p>
        </p:txBody>
      </p:sp>
      <p:sp>
        <p:nvSpPr>
          <p:cNvPr id="24" name="Text Box 19">
            <a:hlinkClick r:id="rId3"/>
          </p:cNvPr>
          <p:cNvSpPr txBox="1">
            <a:spLocks noChangeArrowheads="1"/>
          </p:cNvSpPr>
          <p:nvPr/>
        </p:nvSpPr>
        <p:spPr bwMode="auto">
          <a:xfrm>
            <a:off x="-37306" y="43881362"/>
            <a:ext cx="32955706" cy="1015663"/>
          </a:xfrm>
          <a:prstGeom prst="rect">
            <a:avLst/>
          </a:prstGeom>
          <a:noFill/>
          <a:ln w="9525">
            <a:noFill/>
            <a:miter lim="800000"/>
            <a:headEnd/>
            <a:tailEnd/>
          </a:ln>
          <a:effectLst/>
        </p:spPr>
        <p:txBody>
          <a:bodyPr wrap="square">
            <a:spAutoFit/>
          </a:bodyPr>
          <a:lstStyle/>
          <a:p>
            <a:pPr defTabSz="4389438">
              <a:spcBef>
                <a:spcPct val="50000"/>
              </a:spcBef>
            </a:pPr>
            <a:r>
              <a:rPr lang="en-US" sz="6000" b="1" i="1" dirty="0">
                <a:solidFill>
                  <a:srgbClr val="0046D2"/>
                </a:solidFill>
              </a:rPr>
              <a:t>Order online at    https://www.postersession.com/order/</a:t>
            </a:r>
          </a:p>
        </p:txBody>
      </p:sp>
      <p:pic>
        <p:nvPicPr>
          <p:cNvPr id="25"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7002" y="9439275"/>
            <a:ext cx="4526598" cy="450945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a:hlinkClick r:id="rId3"/>
          </p:cNvPr>
          <p:cNvPicPr>
            <a:picLocks noChangeAspect="1"/>
          </p:cNvPicPr>
          <p:nvPr/>
        </p:nvPicPr>
        <p:blipFill rotWithShape="1">
          <a:blip r:embed="rId5">
            <a:extLst>
              <a:ext uri="{28A0092B-C50C-407E-A947-70E740481C1C}">
                <a14:useLocalDpi xmlns:a14="http://schemas.microsoft.com/office/drawing/2010/main" val="0"/>
              </a:ext>
            </a:extLst>
          </a:blip>
          <a:srcRect l="12787"/>
          <a:stretch/>
        </p:blipFill>
        <p:spPr>
          <a:xfrm>
            <a:off x="24696555" y="11040750"/>
            <a:ext cx="5114948" cy="439864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212167"/>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479</TotalTime>
  <Words>686</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Shulda;www.postersession.com</dc:creator>
  <cp:keywords>www.postersession.com</cp:keywords>
  <dc:description>©MegaPrint Inc. 2009</dc:description>
  <cp:lastModifiedBy>Gail Bean</cp:lastModifiedBy>
  <cp:revision>36</cp:revision>
  <dcterms:created xsi:type="dcterms:W3CDTF">2008-12-04T00:20:37Z</dcterms:created>
  <dcterms:modified xsi:type="dcterms:W3CDTF">2017-12-15T19:35:38Z</dcterms:modified>
  <cp:category>Research Poster</cp:category>
</cp:coreProperties>
</file>