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7010400" cy="929640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5">
          <p15:clr>
            <a:srgbClr val="A4A3A4"/>
          </p15:clr>
        </p15:guide>
        <p15:guide id="2" orient="horz" pos="20196">
          <p15:clr>
            <a:srgbClr val="A4A3A4"/>
          </p15:clr>
        </p15:guide>
        <p15:guide id="3" pos="6912">
          <p15:clr>
            <a:srgbClr val="A4A3A4"/>
          </p15:clr>
        </p15:guide>
        <p15:guide id="4" pos="20736">
          <p15:clr>
            <a:srgbClr val="A4A3A4"/>
          </p15:clr>
        </p15:guide>
        <p15:guide id="5"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64"/>
    <a:srgbClr val="BC2D00"/>
    <a:srgbClr val="0046D2"/>
    <a:srgbClr val="000099"/>
    <a:srgbClr val="CC66FF"/>
    <a:srgbClr val="9966FF"/>
    <a:srgbClr val="A50021"/>
    <a:srgbClr val="008000"/>
    <a:srgbClr val="EAEAEA"/>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874" autoAdjust="0"/>
    <p:restoredTop sz="94660"/>
  </p:normalViewPr>
  <p:slideViewPr>
    <p:cSldViewPr snapToGrid="0">
      <p:cViewPr varScale="1">
        <p:scale>
          <a:sx n="22" d="100"/>
          <a:sy n="22" d="100"/>
        </p:scale>
        <p:origin x="1962" y="18"/>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1" cy="464820"/>
          </a:xfrm>
          <a:prstGeom prst="rect">
            <a:avLst/>
          </a:prstGeom>
          <a:noFill/>
          <a:ln w="9525">
            <a:noFill/>
            <a:miter lim="800000"/>
            <a:headEnd/>
            <a:tailEnd/>
          </a:ln>
          <a:effectLst/>
        </p:spPr>
        <p:txBody>
          <a:bodyPr vert="horz" wrap="square" lIns="93449" tIns="46724" rIns="93449" bIns="46724"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970903" y="1"/>
            <a:ext cx="3037841" cy="464820"/>
          </a:xfrm>
          <a:prstGeom prst="rect">
            <a:avLst/>
          </a:prstGeom>
          <a:noFill/>
          <a:ln w="9525">
            <a:noFill/>
            <a:miter lim="800000"/>
            <a:headEnd/>
            <a:tailEnd/>
          </a:ln>
          <a:effectLst/>
        </p:spPr>
        <p:txBody>
          <a:bodyPr vert="horz" wrap="square" lIns="93449" tIns="46724" rIns="93449" bIns="46724"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81100" y="696913"/>
            <a:ext cx="464978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041" y="4416589"/>
            <a:ext cx="5608320" cy="4183380"/>
          </a:xfrm>
          <a:prstGeom prst="rect">
            <a:avLst/>
          </a:prstGeom>
          <a:noFill/>
          <a:ln w="9525">
            <a:noFill/>
            <a:miter lim="800000"/>
            <a:headEnd/>
            <a:tailEnd/>
          </a:ln>
          <a:effectLst/>
        </p:spPr>
        <p:txBody>
          <a:bodyPr vert="horz" wrap="square" lIns="93449" tIns="46724" rIns="93449" bIns="467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29983"/>
            <a:ext cx="3037841" cy="464820"/>
          </a:xfrm>
          <a:prstGeom prst="rect">
            <a:avLst/>
          </a:prstGeom>
          <a:noFill/>
          <a:ln w="9525">
            <a:noFill/>
            <a:miter lim="800000"/>
            <a:headEnd/>
            <a:tailEnd/>
          </a:ln>
          <a:effectLst/>
        </p:spPr>
        <p:txBody>
          <a:bodyPr vert="horz" wrap="square" lIns="93449" tIns="46724" rIns="93449" bIns="46724"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970903" y="8829983"/>
            <a:ext cx="3037841" cy="464820"/>
          </a:xfrm>
          <a:prstGeom prst="rect">
            <a:avLst/>
          </a:prstGeom>
          <a:noFill/>
          <a:ln w="9525">
            <a:noFill/>
            <a:miter lim="800000"/>
            <a:headEnd/>
            <a:tailEnd/>
          </a:ln>
          <a:effectLst/>
        </p:spPr>
        <p:txBody>
          <a:bodyPr vert="horz" wrap="square" lIns="93449" tIns="46724" rIns="93449" bIns="46724" numCol="1" anchor="b" anchorCtr="0" compatLnSpc="1">
            <a:prstTxWarp prst="textNoShape">
              <a:avLst/>
            </a:prstTxWarp>
          </a:bodyPr>
          <a:lstStyle>
            <a:lvl1pPr algn="r">
              <a:defRPr sz="12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81CA6B1-EC51-44BA-8DEE-0F8BA6D7C131}"/>
              </a:ext>
            </a:extLst>
          </p:cNvPr>
          <p:cNvSpPr txBox="1"/>
          <p:nvPr userDrawn="1"/>
        </p:nvSpPr>
        <p:spPr>
          <a:xfrm>
            <a:off x="-35502" y="32802432"/>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chemeClr val="bg1"/>
                </a:solidFill>
              </a:rPr>
              <a:t>www.postersession.com</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research-posters.php"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ostersession.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5" name="TextBox 1"/>
          <p:cNvSpPr txBox="1"/>
          <p:nvPr userDrawn="1"/>
        </p:nvSpPr>
        <p:spPr>
          <a:xfrm>
            <a:off x="35836513" y="32349659"/>
            <a:ext cx="6199005"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rgbClr val="003064"/>
                </a:solidFill>
              </a:rPr>
              <a:t>printed by  </a:t>
            </a:r>
            <a:r>
              <a:rPr lang="en-US" sz="1600" dirty="0">
                <a:solidFill>
                  <a:srgbClr val="003064"/>
                </a:solidFill>
                <a:latin typeface="Wide Latin" panose="020A0A07050505020404" pitchFamily="18" charset="0"/>
              </a:rPr>
              <a:t>Mega</a:t>
            </a:r>
            <a:r>
              <a:rPr lang="en-US" sz="1600" dirty="0">
                <a:solidFill>
                  <a:srgbClr val="003064"/>
                </a:solidFill>
                <a:latin typeface="Wide Latin" panose="020A0A07050505020404" pitchFamily="18" charset="0"/>
                <a:hlinkClick r:id="rId3"/>
              </a:rPr>
              <a:t>Print</a:t>
            </a:r>
            <a:r>
              <a:rPr lang="en-US" sz="1600" dirty="0">
                <a:solidFill>
                  <a:srgbClr val="003064"/>
                </a:solidFill>
                <a:latin typeface="Wide Latin" panose="020A0A07050505020404" pitchFamily="18" charset="0"/>
              </a:rPr>
              <a:t> Inc.  </a:t>
            </a:r>
            <a:r>
              <a:rPr lang="en-US" sz="1600" u="none" dirty="0">
                <a:solidFill>
                  <a:srgbClr val="000099"/>
                </a:solidFill>
                <a:hlinkClick r:id="rId4"/>
              </a:rPr>
              <a:t>www.postersession.com</a:t>
            </a:r>
            <a:r>
              <a:rPr lang="en-US" sz="1600" u="none" dirty="0">
                <a:solidFill>
                  <a:srgbClr val="000099"/>
                </a:solidFill>
              </a:rPr>
              <a:t> </a:t>
            </a:r>
          </a:p>
        </p:txBody>
      </p:sp>
      <p:sp>
        <p:nvSpPr>
          <p:cNvPr id="13" name="Rectangle 12"/>
          <p:cNvSpPr/>
          <p:nvPr userDrawn="1"/>
        </p:nvSpPr>
        <p:spPr bwMode="auto">
          <a:xfrm>
            <a:off x="40168830" y="32607885"/>
            <a:ext cx="1731645" cy="8382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chemeClr val="tx1"/>
              </a:solidFill>
              <a:effectLst/>
              <a:latin typeface="Arial" charset="0"/>
            </a:endParaRPr>
          </a:p>
        </p:txBody>
      </p:sp>
      <p:sp>
        <p:nvSpPr>
          <p:cNvPr id="14" name="Rectangle 13"/>
          <p:cNvSpPr/>
          <p:nvPr userDrawn="1"/>
        </p:nvSpPr>
        <p:spPr bwMode="auto">
          <a:xfrm>
            <a:off x="39631620" y="32605980"/>
            <a:ext cx="518160" cy="8382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chemeClr val="tx1"/>
              </a:solidFill>
              <a:effectLst/>
              <a:latin typeface="Arial" charset="0"/>
            </a:endParaRPr>
          </a:p>
        </p:txBody>
      </p:sp>
      <p:sp>
        <p:nvSpPr>
          <p:cNvPr id="15" name="Rectangle 14"/>
          <p:cNvSpPr/>
          <p:nvPr userDrawn="1"/>
        </p:nvSpPr>
        <p:spPr bwMode="auto">
          <a:xfrm>
            <a:off x="37760910" y="32609473"/>
            <a:ext cx="1731645" cy="8382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chemeClr val="tx1"/>
              </a:solidFill>
              <a:effectLst/>
              <a:latin typeface="Arial" charset="0"/>
            </a:endParaRPr>
          </a:p>
        </p:txBody>
      </p:sp>
      <p:sp>
        <p:nvSpPr>
          <p:cNvPr id="7" name="TextBox 6">
            <a:extLst>
              <a:ext uri="{FF2B5EF4-FFF2-40B4-BE49-F238E27FC236}">
                <a16:creationId xmlns:a16="http://schemas.microsoft.com/office/drawing/2014/main" id="{194F6E20-7548-4D95-8074-A00D2F966038}"/>
              </a:ext>
            </a:extLst>
          </p:cNvPr>
          <p:cNvSpPr txBox="1"/>
          <p:nvPr userDrawn="1"/>
        </p:nvSpPr>
        <p:spPr>
          <a:xfrm>
            <a:off x="-35502" y="32802432"/>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0">
          <a:gsLst>
            <a:gs pos="0">
              <a:schemeClr val="bg1"/>
            </a:gs>
            <a:gs pos="50000">
              <a:schemeClr val="accent6">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3356550" y="6096000"/>
            <a:ext cx="9882188" cy="25984200"/>
          </a:xfrm>
          <a:prstGeom prst="roundRect">
            <a:avLst>
              <a:gd name="adj" fmla="val 7000"/>
            </a:avLst>
          </a:prstGeom>
          <a:solidFill>
            <a:schemeClr val="bg1"/>
          </a:solidFill>
          <a:ln w="25400">
            <a:solidFill>
              <a:schemeClr val="tx1"/>
            </a:solidFill>
            <a:round/>
            <a:headEnd/>
            <a:tailEnd/>
          </a:ln>
          <a:effectLst/>
        </p:spPr>
        <p:txBody>
          <a:bodyPr wrap="none" anchor="ctr"/>
          <a:lstStyle/>
          <a:p>
            <a:endParaRPr lang="en-US"/>
          </a:p>
        </p:txBody>
      </p:sp>
      <p:sp>
        <p:nvSpPr>
          <p:cNvPr id="21" name="AutoShape 29"/>
          <p:cNvSpPr>
            <a:spLocks noChangeArrowheads="1"/>
          </p:cNvSpPr>
          <p:nvPr/>
        </p:nvSpPr>
        <p:spPr bwMode="auto">
          <a:xfrm>
            <a:off x="11353800" y="6096000"/>
            <a:ext cx="10363200" cy="25984200"/>
          </a:xfrm>
          <a:prstGeom prst="roundRect">
            <a:avLst>
              <a:gd name="adj" fmla="val 7000"/>
            </a:avLst>
          </a:prstGeom>
          <a:solidFill>
            <a:schemeClr val="bg1"/>
          </a:solidFill>
          <a:ln w="25400">
            <a:solidFill>
              <a:schemeClr val="tx1"/>
            </a:solidFill>
            <a:round/>
            <a:headEnd/>
            <a:tailEnd/>
          </a:ln>
          <a:effectLst/>
        </p:spPr>
        <p:txBody>
          <a:bodyPr wrap="none" anchor="ctr"/>
          <a:lstStyle/>
          <a:p>
            <a:endParaRPr lang="en-US"/>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chemeClr val="bg1"/>
          </a:solidFill>
          <a:ln w="25400">
            <a:solidFill>
              <a:schemeClr val="tx1"/>
            </a:solidFill>
            <a:round/>
            <a:headEnd/>
            <a:tailEnd/>
          </a:ln>
          <a:effectLst/>
        </p:spPr>
        <p:txBody>
          <a:bodyPr wrap="none" anchor="ctr"/>
          <a:lstStyle/>
          <a:p>
            <a:endParaRPr lang="en-US"/>
          </a:p>
        </p:txBody>
      </p:sp>
      <p:sp>
        <p:nvSpPr>
          <p:cNvPr id="23" name="AutoShape 4"/>
          <p:cNvSpPr>
            <a:spLocks noChangeArrowheads="1"/>
          </p:cNvSpPr>
          <p:nvPr/>
        </p:nvSpPr>
        <p:spPr bwMode="auto">
          <a:xfrm>
            <a:off x="609600" y="6096000"/>
            <a:ext cx="9883775" cy="25984200"/>
          </a:xfrm>
          <a:prstGeom prst="roundRect">
            <a:avLst>
              <a:gd name="adj" fmla="val 7000"/>
            </a:avLst>
          </a:prstGeom>
          <a:solidFill>
            <a:schemeClr val="bg1"/>
          </a:solidFill>
          <a:ln w="25400">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901700" y="8777605"/>
            <a:ext cx="9344025" cy="22930893"/>
          </a:xfrm>
          <a:prstGeom prst="rect">
            <a:avLst/>
          </a:prstGeom>
          <a:noFill/>
          <a:ln w="9525">
            <a:noFill/>
            <a:miter lim="800000"/>
            <a:headEnd/>
            <a:tailEnd/>
          </a:ln>
          <a:effectLst/>
        </p:spPr>
        <p:txBody>
          <a:bodyPr>
            <a:spAutoFit/>
          </a:bodyPr>
          <a:lstStyle/>
          <a:p>
            <a:pPr algn="l" defTabSz="4389438" eaLnBrk="0" hangingPunct="0">
              <a:lnSpc>
                <a:spcPct val="90000"/>
              </a:lnSpc>
            </a:pPr>
            <a:r>
              <a:rPr lang="en-US" sz="2700" dirty="0">
                <a:latin typeface="Times New Roman" pitchFamily="18" charset="0"/>
              </a:rPr>
              <a:t>We hope you find this template useful! This one is set up to yield a 48x36” (4x3’) Tri-Fold horizontal poster.</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How to bring things in from Excel® and Word®</a:t>
            </a:r>
            <a:endParaRPr lang="en-US" sz="2700" dirty="0">
              <a:latin typeface="Times New Roman" pitchFamily="18" charset="0"/>
            </a:endParaRP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Excel</a:t>
            </a:r>
            <a:r>
              <a:rPr lang="en-US" sz="2700" dirty="0">
                <a:latin typeface="Times New Roman" pitchFamily="18" charset="0"/>
              </a:rPr>
              <a:t>- select the chart, then copy (</a:t>
            </a:r>
            <a:r>
              <a:rPr lang="en-US" sz="2700" dirty="0" err="1">
                <a:latin typeface="Times New Roman" pitchFamily="18" charset="0"/>
              </a:rPr>
              <a:t>ctl+C</a:t>
            </a:r>
            <a:r>
              <a:rPr lang="en-US" sz="2700" dirty="0">
                <a:latin typeface="Times New Roman" pitchFamily="18" charset="0"/>
              </a:rPr>
              <a:t>), and paste (</a:t>
            </a:r>
            <a:r>
              <a:rPr lang="en-US" sz="2700" dirty="0" err="1">
                <a:latin typeface="Times New Roman" pitchFamily="18" charset="0"/>
              </a:rPr>
              <a:t>ctl+V</a:t>
            </a:r>
            <a:r>
              <a:rPr lang="en-US" sz="2700" dirty="0">
                <a:latin typeface="Times New Roman" pitchFamily="18" charset="0"/>
              </a:rPr>
              <a:t>) into PowerPoint®. The chart can then be stretched to fit or edited as required. </a:t>
            </a:r>
            <a:r>
              <a:rPr lang="en-US" sz="2700" b="1" i="1" u="sng" dirty="0">
                <a:latin typeface="Times New Roman" pitchFamily="18" charset="0"/>
              </a:rPr>
              <a:t>Watch out</a:t>
            </a:r>
            <a:r>
              <a:rPr lang="en-US" sz="27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Word</a:t>
            </a:r>
            <a:r>
              <a:rPr lang="en-US" sz="27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Tables</a:t>
            </a:r>
            <a:r>
              <a:rPr lang="en-US" sz="2700" dirty="0">
                <a:latin typeface="Times New Roman" pitchFamily="18" charset="0"/>
              </a:rPr>
              <a:t> that come in funny can often be fixed by doing paste &gt;special &gt;enhanced metafile.</a:t>
            </a:r>
          </a:p>
          <a:p>
            <a:pPr algn="l" defTabSz="4389438" eaLnBrk="0" hangingPunct="0">
              <a:lnSpc>
                <a:spcPct val="90000"/>
              </a:lnSpc>
            </a:pPr>
            <a:endParaRPr lang="en-US" sz="2700" b="1" dirty="0">
              <a:latin typeface="Times New Roman" pitchFamily="18" charset="0"/>
            </a:endParaRPr>
          </a:p>
          <a:p>
            <a:pPr algn="l" defTabSz="4389438" eaLnBrk="0" hangingPunct="0">
              <a:lnSpc>
                <a:spcPct val="90000"/>
              </a:lnSpc>
            </a:pPr>
            <a:r>
              <a:rPr lang="en-US" sz="2700" b="1" dirty="0">
                <a:latin typeface="Times New Roman" pitchFamily="18" charset="0"/>
              </a:rPr>
              <a:t>Photos</a:t>
            </a:r>
            <a:endParaRPr lang="en-US" sz="2700" dirty="0">
              <a:latin typeface="Times New Roman" pitchFamily="18" charset="0"/>
            </a:endParaRP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dirty="0">
                <a:latin typeface="Times New Roman" pitchFamily="18" charset="0"/>
              </a:rPr>
              <a:t>We need images to be 72 to 100 dpi in their </a:t>
            </a:r>
            <a:r>
              <a:rPr lang="en-US" sz="2700" u="sng" dirty="0">
                <a:latin typeface="Times New Roman" pitchFamily="18" charset="0"/>
              </a:rPr>
              <a:t>final size</a:t>
            </a:r>
            <a:r>
              <a:rPr lang="en-US" sz="27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0000"/>
              </a:lnSpc>
            </a:pPr>
            <a:endParaRPr lang="en-US" sz="2700" b="1" dirty="0">
              <a:latin typeface="Times New Roman" pitchFamily="18" charset="0"/>
            </a:endParaRPr>
          </a:p>
          <a:p>
            <a:pPr algn="l" defTabSz="4389438" eaLnBrk="0" hangingPunct="0">
              <a:lnSpc>
                <a:spcPct val="90000"/>
              </a:lnSpc>
            </a:pPr>
            <a:r>
              <a:rPr lang="en-US" sz="2700" b="1" dirty="0">
                <a:latin typeface="Times New Roman" pitchFamily="18" charset="0"/>
              </a:rPr>
              <a:t>Preview: </a:t>
            </a:r>
            <a:r>
              <a:rPr lang="en-US" sz="2700" dirty="0">
                <a:latin typeface="Times New Roman" pitchFamily="18" charset="0"/>
              </a:rPr>
              <a:t>To see your in poster in actual size, go to view-zoom-100%. It’s really important to walk through your poster viewing it at full size to be sure it’s going to look OK.</a:t>
            </a:r>
          </a:p>
          <a:p>
            <a:pPr algn="l" defTabSz="4389438" eaLnBrk="0" hangingPunct="0">
              <a:lnSpc>
                <a:spcPct val="90000"/>
              </a:lnSpc>
            </a:pPr>
            <a:endParaRPr lang="en-US" sz="2700" dirty="0">
              <a:latin typeface="Times New Roman" pitchFamily="18" charset="0"/>
            </a:endParaRPr>
          </a:p>
          <a:p>
            <a:pPr algn="l" defTabSz="4389438" eaLnBrk="0" hangingPunct="0">
              <a:lnSpc>
                <a:spcPct val="90000"/>
              </a:lnSpc>
            </a:pPr>
            <a:r>
              <a:rPr lang="en-US" sz="2700" b="1" dirty="0">
                <a:latin typeface="Times New Roman" pitchFamily="18" charset="0"/>
              </a:rPr>
              <a:t>Feedback:</a:t>
            </a:r>
            <a:r>
              <a:rPr lang="en-US" sz="2700" dirty="0">
                <a:latin typeface="Times New Roman" pitchFamily="18" charset="0"/>
              </a:rPr>
              <a:t> If you have comments about how this template worked for you, email to sales@megaprint.com. We listen! Call us at 800-590-7850 if we can help in any way.</a:t>
            </a:r>
            <a:endParaRPr lang="en-US" sz="2700" b="1" dirty="0">
              <a:latin typeface="Times New Roman" pitchFamily="18" charset="0"/>
            </a:endParaRPr>
          </a:p>
          <a:p>
            <a:pPr algn="l" defTabSz="4389438" eaLnBrk="0" hangingPunct="0">
              <a:lnSpc>
                <a:spcPct val="90000"/>
              </a:lnSpc>
            </a:pPr>
            <a:endParaRPr lang="en-US" sz="2700" b="1" dirty="0">
              <a:latin typeface="Times New Roman" pitchFamily="18" charset="0"/>
            </a:endParaRPr>
          </a:p>
        </p:txBody>
      </p: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2059" name="Text Box 11"/>
          <p:cNvSpPr txBox="1">
            <a:spLocks noChangeArrowheads="1"/>
          </p:cNvSpPr>
          <p:nvPr/>
        </p:nvSpPr>
        <p:spPr bwMode="auto">
          <a:xfrm>
            <a:off x="33351788"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304925" y="690563"/>
            <a:ext cx="40919400" cy="4040187"/>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2064" name="Text Box 16"/>
          <p:cNvSpPr txBox="1">
            <a:spLocks noChangeArrowheads="1"/>
          </p:cNvSpPr>
          <p:nvPr/>
        </p:nvSpPr>
        <p:spPr bwMode="auto">
          <a:xfrm>
            <a:off x="3783013" y="1030288"/>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4099500"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t>Bibliography</a:t>
            </a:r>
          </a:p>
        </p:txBody>
      </p:sp>
      <p:sp>
        <p:nvSpPr>
          <p:cNvPr id="2086" name="Text Box 38"/>
          <p:cNvSpPr txBox="1">
            <a:spLocks noChangeArrowheads="1"/>
          </p:cNvSpPr>
          <p:nvPr/>
        </p:nvSpPr>
        <p:spPr bwMode="auto">
          <a:xfrm>
            <a:off x="33708975" y="26231850"/>
            <a:ext cx="9186863"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Times New Roman" pitchFamily="18" charset="0"/>
            </a:endParaRP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Times New Roman" pitchFamily="18" charset="0"/>
            </a:endParaRPr>
          </a:p>
        </p:txBody>
      </p:sp>
      <p:sp>
        <p:nvSpPr>
          <p:cNvPr id="2087" name="Text Box 39"/>
          <p:cNvSpPr txBox="1">
            <a:spLocks noChangeArrowheads="1"/>
          </p:cNvSpPr>
          <p:nvPr/>
        </p:nvSpPr>
        <p:spPr bwMode="auto">
          <a:xfrm>
            <a:off x="22390100" y="8829675"/>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88" name="Text Box 40"/>
          <p:cNvSpPr txBox="1">
            <a:spLocks noChangeArrowheads="1"/>
          </p:cNvSpPr>
          <p:nvPr/>
        </p:nvSpPr>
        <p:spPr bwMode="auto">
          <a:xfrm>
            <a:off x="33558163" y="8872538"/>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Times New Roman" pitchFamily="18" charset="0"/>
            </a:endParaRPr>
          </a:p>
          <a:p>
            <a:pPr algn="l" defTabSz="612775"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algn="l" defTabSz="612775" eaLnBrk="0" hangingPunct="0">
              <a:lnSpc>
                <a:spcPct val="95000"/>
              </a:lnSpc>
            </a:pPr>
            <a:endParaRPr lang="en-US" sz="2000">
              <a:latin typeface="Times New Roman" pitchFamily="18" charset="0"/>
            </a:endParaRPr>
          </a:p>
        </p:txBody>
      </p:sp>
      <p:sp>
        <p:nvSpPr>
          <p:cNvPr id="2090" name="Text Box 42"/>
          <p:cNvSpPr txBox="1">
            <a:spLocks noChangeArrowheads="1"/>
          </p:cNvSpPr>
          <p:nvPr/>
        </p:nvSpPr>
        <p:spPr bwMode="auto">
          <a:xfrm>
            <a:off x="366713"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2097" name="Text Box 49"/>
          <p:cNvSpPr txBox="1">
            <a:spLocks noChangeArrowheads="1"/>
          </p:cNvSpPr>
          <p:nvPr/>
        </p:nvSpPr>
        <p:spPr bwMode="auto">
          <a:xfrm>
            <a:off x="36174363" y="1019175"/>
            <a:ext cx="36576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4" name="Text Box 19"/>
          <p:cNvSpPr txBox="1">
            <a:spLocks noChangeArrowheads="1"/>
          </p:cNvSpPr>
          <p:nvPr/>
        </p:nvSpPr>
        <p:spPr bwMode="auto">
          <a:xfrm>
            <a:off x="11684000" y="13851248"/>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a:solidFill>
                  <a:srgbClr val="FC8004"/>
                </a:solidFill>
              </a:rPr>
              <a:t>Why buy from postersession.com?</a:t>
            </a:r>
          </a:p>
        </p:txBody>
      </p:sp>
      <p:sp>
        <p:nvSpPr>
          <p:cNvPr id="25" name="Text Box 19"/>
          <p:cNvSpPr txBox="1">
            <a:spLocks noChangeArrowheads="1"/>
          </p:cNvSpPr>
          <p:nvPr/>
        </p:nvSpPr>
        <p:spPr bwMode="auto">
          <a:xfrm>
            <a:off x="11684000" y="16557625"/>
            <a:ext cx="9728200" cy="13665279"/>
          </a:xfrm>
          <a:prstGeom prst="rect">
            <a:avLst/>
          </a:prstGeom>
          <a:noFill/>
          <a:ln w="9525">
            <a:noFill/>
            <a:miter lim="800000"/>
            <a:headEnd/>
            <a:tailEnd/>
          </a:ln>
          <a:effectLst/>
        </p:spPr>
        <p:txBody>
          <a:bodyPr wrap="square">
            <a:spAutoFit/>
          </a:bodyPr>
          <a:lstStyle/>
          <a:p>
            <a:pPr marL="457200" indent="-457200" algn="l" defTabSz="4389438">
              <a:spcBef>
                <a:spcPct val="50000"/>
              </a:spcBef>
              <a:buFont typeface="Arial" panose="020B0604020202020204" pitchFamily="34" charset="0"/>
              <a:buChar char="•"/>
            </a:pPr>
            <a:r>
              <a:rPr lang="en-US" sz="6300" b="1" i="1" dirty="0">
                <a:solidFill>
                  <a:srgbClr val="FC8004"/>
                </a:solidFill>
              </a:rPr>
              <a:t>Files here by noon ship the next day!</a:t>
            </a:r>
          </a:p>
          <a:p>
            <a:pPr marL="457200" indent="-457200" algn="l" defTabSz="4389438">
              <a:spcBef>
                <a:spcPct val="50000"/>
              </a:spcBef>
              <a:buFont typeface="Arial" panose="020B0604020202020204" pitchFamily="34" charset="0"/>
              <a:buChar char="•"/>
            </a:pPr>
            <a:r>
              <a:rPr lang="en-US" sz="6300" b="1" i="1" dirty="0">
                <a:solidFill>
                  <a:srgbClr val="FC8004"/>
                </a:solidFill>
              </a:rPr>
              <a:t>Premium materials!</a:t>
            </a:r>
          </a:p>
          <a:p>
            <a:pPr marL="457200" indent="-457200" algn="l" defTabSz="4389438">
              <a:spcBef>
                <a:spcPct val="50000"/>
              </a:spcBef>
              <a:buFont typeface="Arial" panose="020B0604020202020204" pitchFamily="34" charset="0"/>
              <a:buChar char="•"/>
            </a:pPr>
            <a:r>
              <a:rPr lang="en-US" sz="6300" b="1" i="1" dirty="0">
                <a:solidFill>
                  <a:srgbClr val="FC8004"/>
                </a:solidFill>
              </a:rPr>
              <a:t>Affordable foamcore tri-folds!</a:t>
            </a:r>
          </a:p>
          <a:p>
            <a:pPr marL="457200" indent="-457200" algn="l" defTabSz="4389438">
              <a:spcBef>
                <a:spcPct val="50000"/>
              </a:spcBef>
              <a:buFont typeface="Arial" panose="020B0604020202020204" pitchFamily="34" charset="0"/>
              <a:buChar char="•"/>
            </a:pPr>
            <a:r>
              <a:rPr lang="en-US" sz="6300" b="1" i="1" dirty="0">
                <a:solidFill>
                  <a:srgbClr val="FC8004"/>
                </a:solidFill>
              </a:rPr>
              <a:t>Sizes to 3’ x 4’</a:t>
            </a:r>
          </a:p>
          <a:p>
            <a:pPr marL="457200" indent="-457200" algn="l" defTabSz="4389438">
              <a:spcBef>
                <a:spcPct val="50000"/>
              </a:spcBef>
              <a:buFont typeface="Arial" panose="020B0604020202020204" pitchFamily="34" charset="0"/>
              <a:buChar char="•"/>
            </a:pPr>
            <a:r>
              <a:rPr lang="en-US" sz="6300" b="1" i="1" dirty="0">
                <a:solidFill>
                  <a:srgbClr val="FC8004"/>
                </a:solidFill>
              </a:rPr>
              <a:t>Every file gets reviewed by an experienced graphic designer!</a:t>
            </a:r>
          </a:p>
          <a:p>
            <a:pPr marL="457200" indent="-457200" algn="l" defTabSz="4389438">
              <a:spcBef>
                <a:spcPct val="50000"/>
              </a:spcBef>
              <a:buFont typeface="Arial" panose="020B0604020202020204" pitchFamily="34" charset="0"/>
              <a:buChar char="•"/>
            </a:pPr>
            <a:r>
              <a:rPr lang="en-US" sz="6300" b="1" i="1" dirty="0">
                <a:solidFill>
                  <a:srgbClr val="FC8004"/>
                </a:solidFill>
              </a:rPr>
              <a:t>Free phone support!</a:t>
            </a:r>
          </a:p>
          <a:p>
            <a:pPr marL="457200" indent="-457200" algn="l" defTabSz="4389438">
              <a:spcBef>
                <a:spcPct val="50000"/>
              </a:spcBef>
              <a:buFont typeface="Arial" panose="020B0604020202020204" pitchFamily="34" charset="0"/>
              <a:buChar char="•"/>
            </a:pPr>
            <a:r>
              <a:rPr lang="en-US" sz="6300" b="1" i="1" dirty="0">
                <a:solidFill>
                  <a:srgbClr val="FC8004"/>
                </a:solidFill>
              </a:rPr>
              <a:t>Secure online ordering</a:t>
            </a:r>
            <a:endParaRPr lang="en-US" sz="6300" b="1" i="1" dirty="0"/>
          </a:p>
        </p:txBody>
      </p:sp>
      <p:sp>
        <p:nvSpPr>
          <p:cNvPr id="26" name="Text Box 19">
            <a:hlinkClick r:id="rId3"/>
          </p:cNvPr>
          <p:cNvSpPr txBox="1">
            <a:spLocks noChangeArrowheads="1"/>
          </p:cNvSpPr>
          <p:nvPr/>
        </p:nvSpPr>
        <p:spPr bwMode="auto">
          <a:xfrm>
            <a:off x="5753101" y="33200975"/>
            <a:ext cx="33640712"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pic>
        <p:nvPicPr>
          <p:cNvPr id="27"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21502" y="8271188"/>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7">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16241055" y="9872663"/>
            <a:ext cx="5114948" cy="43986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9">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688</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Symbol</vt:lpstr>
      <vt:lpstr>Times New Roman</vt:lpstr>
      <vt:lpstr>Wide Latin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Gail Bean</cp:lastModifiedBy>
  <cp:revision>52</cp:revision>
  <cp:lastPrinted>2015-07-29T14:52:50Z</cp:lastPrinted>
  <dcterms:created xsi:type="dcterms:W3CDTF">2008-12-04T00:20:37Z</dcterms:created>
  <dcterms:modified xsi:type="dcterms:W3CDTF">2017-12-15T19:48:43Z</dcterms:modified>
  <cp:category>Research Poster</cp:category>
</cp:coreProperties>
</file>