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4"/>
    <a:srgbClr val="EAEAEA"/>
    <a:srgbClr val="C0C0C0"/>
    <a:srgbClr val="0046D2"/>
    <a:srgbClr val="FF0000"/>
    <a:srgbClr val="698ED9"/>
    <a:srgbClr val="A7C4FF"/>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77" autoAdjust="0"/>
    <p:restoredTop sz="94660"/>
  </p:normalViewPr>
  <p:slideViewPr>
    <p:cSldViewPr snapToGrid="0">
      <p:cViewPr varScale="1">
        <p:scale>
          <a:sx n="22" d="100"/>
          <a:sy n="22" d="100"/>
        </p:scale>
        <p:origin x="1962" y="48"/>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28422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13538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20980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901700" y="8013700"/>
            <a:ext cx="9779000" cy="24243560"/>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a:latin typeface="Times New Roman" pitchFamily="18" charset="0"/>
              </a:rPr>
              <a:t>We hope you find this template useful! This one is set up to yield a 48x36” (4x3’) horizontal poster.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Excel</a:t>
            </a:r>
            <a:r>
              <a:rPr lang="en-US" sz="2800" dirty="0">
                <a:latin typeface="Times New Roman" pitchFamily="18" charset="0"/>
              </a:rPr>
              <a:t>- select the chart, then copy (</a:t>
            </a:r>
            <a:r>
              <a:rPr lang="en-US" sz="2800" dirty="0" err="1">
                <a:latin typeface="Times New Roman" pitchFamily="18" charset="0"/>
              </a:rPr>
              <a:t>ctl+C</a:t>
            </a:r>
            <a:r>
              <a:rPr lang="en-US" sz="2800" dirty="0">
                <a:latin typeface="Times New Roman" pitchFamily="18" charset="0"/>
              </a:rPr>
              <a:t>), and paste (</a:t>
            </a:r>
            <a:r>
              <a:rPr lang="en-US" sz="2800" dirty="0" err="1">
                <a:latin typeface="Times New Roman" pitchFamily="18" charset="0"/>
              </a:rPr>
              <a:t>ctl+V</a:t>
            </a:r>
            <a:r>
              <a:rPr lang="en-US" sz="2800" dirty="0">
                <a:latin typeface="Times New Roman" pitchFamily="18" charset="0"/>
              </a:rPr>
              <a:t>) into PowerPoint®. The chart can then be stretched to fit or edited as required.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Tables</a:t>
            </a:r>
            <a:r>
              <a:rPr lang="en-US" sz="2800" dirty="0">
                <a:latin typeface="Times New Roman" pitchFamily="18" charset="0"/>
              </a:rPr>
              <a:t> that come in funny can often be fixed by doing paste &gt;special &gt;enhanced metafile.</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Photos</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It’s important to walk through your poster viewing it at full size to be sure it’s going to look OK.</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We listen! Call us at 800-590-7850 if we can help in any way.</a:t>
            </a:r>
            <a:endParaRPr lang="en-US" sz="2800" b="1" dirty="0">
              <a:latin typeface="Times New Roman" pitchFamily="18" charset="0"/>
            </a:endParaRPr>
          </a:p>
        </p:txBody>
      </p:sp>
      <p:sp>
        <p:nvSpPr>
          <p:cNvPr id="2058" name="Text Box 10"/>
          <p:cNvSpPr txBox="1">
            <a:spLocks noChangeArrowheads="1"/>
          </p:cNvSpPr>
          <p:nvPr/>
        </p:nvSpPr>
        <p:spPr bwMode="auto">
          <a:xfrm>
            <a:off x="115824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Methods</a:t>
            </a:r>
          </a:p>
        </p:txBody>
      </p:sp>
      <p:sp>
        <p:nvSpPr>
          <p:cNvPr id="2059" name="Text Box 11"/>
          <p:cNvSpPr txBox="1">
            <a:spLocks noChangeArrowheads="1"/>
          </p:cNvSpPr>
          <p:nvPr/>
        </p:nvSpPr>
        <p:spPr bwMode="auto">
          <a:xfrm>
            <a:off x="33223200" y="655955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Conclusions</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219200" y="990600"/>
            <a:ext cx="40919400" cy="4040188"/>
          </a:xfrm>
          <a:prstGeom prst="rect">
            <a:avLst/>
          </a:prstGeom>
          <a:noFill/>
          <a:ln w="9525">
            <a:noFill/>
            <a:miter lim="800000"/>
            <a:headEnd/>
            <a:tailEnd/>
          </a:ln>
          <a:effectLst/>
        </p:spPr>
        <p:txBody>
          <a:bodyPr>
            <a:spAutoFit/>
          </a:bodyPr>
          <a:lstStyle/>
          <a:p>
            <a:pPr defTabSz="4389438">
              <a:spcBef>
                <a:spcPct val="50000"/>
              </a:spcBef>
            </a:pPr>
            <a:r>
              <a:rPr lang="en-US" sz="12500" b="1"/>
              <a:t>Title of the Research Study</a:t>
            </a:r>
          </a:p>
          <a:p>
            <a:pPr defTabSz="4389438"/>
            <a:r>
              <a:rPr lang="en-US" b="1"/>
              <a:t>PEOPLE WHO DID THE STUDY</a:t>
            </a:r>
          </a:p>
          <a:p>
            <a:pPr defTabSz="4389438"/>
            <a:r>
              <a:rPr lang="en-US" sz="4800" b="1" i="1"/>
              <a:t>UNIVERSITIES AND/OR  HOSPITALS THEY ARE AFFILIATED WITH</a:t>
            </a:r>
            <a:endParaRPr lang="en-US"/>
          </a:p>
        </p:txBody>
      </p:sp>
      <p:sp>
        <p:nvSpPr>
          <p:cNvPr id="2064" name="Text Box 16"/>
          <p:cNvSpPr txBox="1">
            <a:spLocks noChangeArrowheads="1"/>
          </p:cNvSpPr>
          <p:nvPr/>
        </p:nvSpPr>
        <p:spPr bwMode="auto">
          <a:xfrm>
            <a:off x="685800" y="2209800"/>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73" name="Text Box 25"/>
          <p:cNvSpPr txBox="1">
            <a:spLocks noChangeArrowheads="1"/>
          </p:cNvSpPr>
          <p:nvPr/>
        </p:nvSpPr>
        <p:spPr bwMode="auto">
          <a:xfrm>
            <a:off x="23247350" y="207264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a:t>Figure #2</a:t>
            </a:r>
          </a:p>
        </p:txBody>
      </p:sp>
      <p:sp>
        <p:nvSpPr>
          <p:cNvPr id="2074" name="AutoShape 26"/>
          <p:cNvSpPr>
            <a:spLocks noChangeArrowheads="1"/>
          </p:cNvSpPr>
          <p:nvPr/>
        </p:nvSpPr>
        <p:spPr bwMode="auto">
          <a:xfrm>
            <a:off x="23055263" y="227076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3670875" y="251460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a:t>Bibliography</a:t>
            </a:r>
          </a:p>
        </p:txBody>
      </p:sp>
      <p:sp>
        <p:nvSpPr>
          <p:cNvPr id="2086" name="Text Box 38"/>
          <p:cNvSpPr txBox="1">
            <a:spLocks noChangeArrowheads="1"/>
          </p:cNvSpPr>
          <p:nvPr/>
        </p:nvSpPr>
        <p:spPr bwMode="auto">
          <a:xfrm>
            <a:off x="33408938" y="26231850"/>
            <a:ext cx="9186862"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Times New Roman" pitchFamily="18" charset="0"/>
            </a:endParaRP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Times New Roman" pitchFamily="18" charset="0"/>
            </a:endParaRPr>
          </a:p>
        </p:txBody>
      </p:sp>
      <p:sp>
        <p:nvSpPr>
          <p:cNvPr id="2087" name="Text Box 39"/>
          <p:cNvSpPr txBox="1">
            <a:spLocks noChangeArrowheads="1"/>
          </p:cNvSpPr>
          <p:nvPr/>
        </p:nvSpPr>
        <p:spPr bwMode="auto">
          <a:xfrm>
            <a:off x="22390100" y="8915400"/>
            <a:ext cx="9766300" cy="88836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lnSpc>
                <a:spcPct val="95000"/>
              </a:lnSpc>
            </a:pPr>
            <a:endParaRPr lang="en-US" sz="2000">
              <a:latin typeface="Times New Roman" pitchFamily="18" charset="0"/>
            </a:endParaRPr>
          </a:p>
        </p:txBody>
      </p:sp>
      <p:sp>
        <p:nvSpPr>
          <p:cNvPr id="2088" name="Text Box 40"/>
          <p:cNvSpPr txBox="1">
            <a:spLocks noChangeArrowheads="1"/>
          </p:cNvSpPr>
          <p:nvPr/>
        </p:nvSpPr>
        <p:spPr bwMode="auto">
          <a:xfrm>
            <a:off x="33172400" y="8958263"/>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lnSpc>
                <a:spcPct val="95000"/>
              </a:lnSpc>
            </a:pPr>
            <a:endParaRPr lang="en-US" sz="2000">
              <a:latin typeface="Times New Roman" pitchFamily="18" charset="0"/>
            </a:endParaRPr>
          </a:p>
        </p:txBody>
      </p:sp>
      <p:sp>
        <p:nvSpPr>
          <p:cNvPr id="2090" name="Text Box 42"/>
          <p:cNvSpPr txBox="1">
            <a:spLocks noChangeArrowheads="1"/>
          </p:cNvSpPr>
          <p:nvPr/>
        </p:nvSpPr>
        <p:spPr bwMode="auto">
          <a:xfrm>
            <a:off x="8382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Introduction</a:t>
            </a:r>
          </a:p>
        </p:txBody>
      </p:sp>
      <p:sp>
        <p:nvSpPr>
          <p:cNvPr id="2091" name="Text Box 43"/>
          <p:cNvSpPr txBox="1">
            <a:spLocks noChangeArrowheads="1"/>
          </p:cNvSpPr>
          <p:nvPr/>
        </p:nvSpPr>
        <p:spPr bwMode="auto">
          <a:xfrm>
            <a:off x="22326600"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a:t>Results</a:t>
            </a:r>
          </a:p>
        </p:txBody>
      </p:sp>
      <p:sp>
        <p:nvSpPr>
          <p:cNvPr id="2097" name="Text Box 49"/>
          <p:cNvSpPr txBox="1">
            <a:spLocks noChangeArrowheads="1"/>
          </p:cNvSpPr>
          <p:nvPr/>
        </p:nvSpPr>
        <p:spPr bwMode="auto">
          <a:xfrm>
            <a:off x="39393813" y="2238375"/>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4" name="Text Box 19"/>
          <p:cNvSpPr txBox="1">
            <a:spLocks noChangeArrowheads="1"/>
          </p:cNvSpPr>
          <p:nvPr/>
        </p:nvSpPr>
        <p:spPr bwMode="auto">
          <a:xfrm>
            <a:off x="11684000" y="13470248"/>
            <a:ext cx="9575800" cy="2308324"/>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a:solidFill>
                  <a:srgbClr val="FC8004"/>
                </a:solidFill>
              </a:rPr>
              <a:t>Why buy from postersession.com?</a:t>
            </a:r>
          </a:p>
        </p:txBody>
      </p:sp>
      <p:sp>
        <p:nvSpPr>
          <p:cNvPr id="25" name="Text Box 19"/>
          <p:cNvSpPr txBox="1">
            <a:spLocks noChangeArrowheads="1"/>
          </p:cNvSpPr>
          <p:nvPr/>
        </p:nvSpPr>
        <p:spPr bwMode="auto">
          <a:xfrm>
            <a:off x="11684000" y="16405225"/>
            <a:ext cx="9728200" cy="14343927"/>
          </a:xfrm>
          <a:prstGeom prst="rect">
            <a:avLst/>
          </a:prstGeom>
          <a:noFill/>
          <a:ln w="9525">
            <a:noFill/>
            <a:miter lim="800000"/>
            <a:headEnd/>
            <a:tailEnd/>
          </a:ln>
          <a:effectLst/>
        </p:spPr>
        <p:txBody>
          <a:bodyPr wrap="square">
            <a:spAutoFit/>
          </a:bodyPr>
          <a:lstStyle/>
          <a:p>
            <a:pPr marL="533400" indent="-533400" algn="l" defTabSz="4389438">
              <a:lnSpc>
                <a:spcPct val="90000"/>
              </a:lnSpc>
              <a:spcBef>
                <a:spcPct val="50000"/>
              </a:spcBef>
              <a:buFont typeface="Arial" panose="020B0604020202020204" pitchFamily="34" charset="0"/>
              <a:buChar char="•"/>
            </a:pPr>
            <a:r>
              <a:rPr lang="en-US" sz="6300" b="1" i="1" dirty="0">
                <a:solidFill>
                  <a:srgbClr val="FC8004"/>
                </a:solidFill>
              </a:rPr>
              <a:t>Files here by noon ship the same day!</a:t>
            </a:r>
          </a:p>
          <a:p>
            <a:pPr marL="533400" indent="-533400" algn="l" defTabSz="4389438">
              <a:lnSpc>
                <a:spcPct val="90000"/>
              </a:lnSpc>
              <a:spcBef>
                <a:spcPct val="50000"/>
              </a:spcBef>
              <a:buFont typeface="Arial" panose="020B0604020202020204" pitchFamily="34" charset="0"/>
              <a:buChar char="•"/>
            </a:pPr>
            <a:r>
              <a:rPr lang="en-US" sz="6300" b="1" i="1" dirty="0">
                <a:solidFill>
                  <a:srgbClr val="FC8004"/>
                </a:solidFill>
              </a:rPr>
              <a:t>Premium materials!</a:t>
            </a:r>
          </a:p>
          <a:p>
            <a:pPr marL="533400" indent="-533400" algn="l" defTabSz="4389438">
              <a:lnSpc>
                <a:spcPct val="90000"/>
              </a:lnSpc>
              <a:spcBef>
                <a:spcPct val="50000"/>
              </a:spcBef>
              <a:buFont typeface="Arial" panose="020B0604020202020204" pitchFamily="34" charset="0"/>
              <a:buChar char="•"/>
            </a:pPr>
            <a:r>
              <a:rPr lang="en-US" sz="6300" b="1" i="1" dirty="0">
                <a:solidFill>
                  <a:srgbClr val="FC8004"/>
                </a:solidFill>
              </a:rPr>
              <a:t>Foldable fabric, laminated, and paper posters!</a:t>
            </a:r>
          </a:p>
          <a:p>
            <a:pPr marL="533400" indent="-533400" algn="l" defTabSz="4389438">
              <a:lnSpc>
                <a:spcPct val="90000"/>
              </a:lnSpc>
              <a:spcBef>
                <a:spcPct val="50000"/>
              </a:spcBef>
              <a:buFont typeface="Arial" panose="020B0604020202020204" pitchFamily="34" charset="0"/>
              <a:buChar char="•"/>
            </a:pPr>
            <a:r>
              <a:rPr lang="en-US" sz="6300" b="1" i="1" dirty="0">
                <a:solidFill>
                  <a:srgbClr val="FC8004"/>
                </a:solidFill>
              </a:rPr>
              <a:t>Sizes to 4’ x 20’</a:t>
            </a:r>
          </a:p>
          <a:p>
            <a:pPr marL="533400" indent="-533400" algn="l" defTabSz="4389438">
              <a:lnSpc>
                <a:spcPct val="90000"/>
              </a:lnSpc>
              <a:spcBef>
                <a:spcPct val="50000"/>
              </a:spcBef>
              <a:buFont typeface="Arial" panose="020B0604020202020204" pitchFamily="34" charset="0"/>
              <a:buChar char="•"/>
            </a:pPr>
            <a:r>
              <a:rPr lang="en-US" sz="6300" b="1" i="1" dirty="0">
                <a:solidFill>
                  <a:srgbClr val="FC8004"/>
                </a:solidFill>
              </a:rPr>
              <a:t>Every file gets reviewed by an experienced graphic designer!</a:t>
            </a:r>
          </a:p>
          <a:p>
            <a:pPr marL="533400" indent="-533400" algn="l" defTabSz="4389438">
              <a:lnSpc>
                <a:spcPct val="90000"/>
              </a:lnSpc>
              <a:spcBef>
                <a:spcPct val="50000"/>
              </a:spcBef>
              <a:buFont typeface="Arial" panose="020B0604020202020204" pitchFamily="34" charset="0"/>
              <a:buChar char="•"/>
            </a:pPr>
            <a:r>
              <a:rPr lang="en-US" sz="6300" b="1" i="1" dirty="0">
                <a:solidFill>
                  <a:srgbClr val="FC8004"/>
                </a:solidFill>
              </a:rPr>
              <a:t>Free phone support!</a:t>
            </a:r>
          </a:p>
          <a:p>
            <a:pPr marL="533400" indent="-533400" algn="l" defTabSz="4389438">
              <a:lnSpc>
                <a:spcPct val="90000"/>
              </a:lnSpc>
              <a:spcBef>
                <a:spcPct val="50000"/>
              </a:spcBef>
              <a:buFont typeface="Arial" panose="020B0604020202020204" pitchFamily="34" charset="0"/>
              <a:buChar char="•"/>
            </a:pPr>
            <a:r>
              <a:rPr lang="en-US" sz="6300" b="1" i="1" dirty="0">
                <a:solidFill>
                  <a:srgbClr val="FC8004"/>
                </a:solidFill>
              </a:rPr>
              <a:t>Secure online ordering</a:t>
            </a:r>
            <a:endParaRPr lang="en-US" sz="6300" b="1" i="1" dirty="0"/>
          </a:p>
        </p:txBody>
      </p:sp>
      <p:sp>
        <p:nvSpPr>
          <p:cNvPr id="26" name="Text Box 19">
            <a:hlinkClick r:id="rId3"/>
          </p:cNvPr>
          <p:cNvSpPr txBox="1">
            <a:spLocks noChangeArrowheads="1"/>
          </p:cNvSpPr>
          <p:nvPr/>
        </p:nvSpPr>
        <p:spPr bwMode="auto">
          <a:xfrm>
            <a:off x="5753101" y="32858075"/>
            <a:ext cx="33640712"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a:solidFill>
                  <a:srgbClr val="0046D2"/>
                </a:solidFill>
              </a:rPr>
              <a:t>Order online at    https://www.postersession.com/order/</a:t>
            </a:r>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21502" y="7890188"/>
            <a:ext cx="4526598" cy="450945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a:extLst>
              <a:ext uri="{28A0092B-C50C-407E-A947-70E740481C1C}">
                <a14:useLocalDpi xmlns:a14="http://schemas.microsoft.com/office/drawing/2010/main" val="0"/>
              </a:ext>
            </a:extLst>
          </a:blip>
          <a:srcRect l="12787"/>
          <a:stretch/>
        </p:blipFill>
        <p:spPr>
          <a:xfrm>
            <a:off x="16241055" y="9491663"/>
            <a:ext cx="5114948" cy="439864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691</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Gail Bean</cp:lastModifiedBy>
  <cp:revision>60</cp:revision>
  <cp:lastPrinted>2011-03-08T18:07:35Z</cp:lastPrinted>
  <dcterms:created xsi:type="dcterms:W3CDTF">2008-12-04T00:20:37Z</dcterms:created>
  <dcterms:modified xsi:type="dcterms:W3CDTF">2017-12-15T20:11:12Z</dcterms:modified>
  <cp:category>Research Poster</cp:category>
</cp:coreProperties>
</file>